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1.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10" r:id="rId1"/>
  </p:sldMasterIdLst>
  <p:notesMasterIdLst>
    <p:notesMasterId r:id="rId61"/>
  </p:notesMasterIdLst>
  <p:handoutMasterIdLst>
    <p:handoutMasterId r:id="rId62"/>
  </p:handoutMasterIdLst>
  <p:sldIdLst>
    <p:sldId id="257" r:id="rId2"/>
    <p:sldId id="258" r:id="rId3"/>
    <p:sldId id="259" r:id="rId4"/>
    <p:sldId id="1057" r:id="rId5"/>
    <p:sldId id="1021" r:id="rId6"/>
    <p:sldId id="280" r:id="rId7"/>
    <p:sldId id="281" r:id="rId8"/>
    <p:sldId id="282" r:id="rId9"/>
    <p:sldId id="283" r:id="rId10"/>
    <p:sldId id="324" r:id="rId11"/>
    <p:sldId id="323" r:id="rId12"/>
    <p:sldId id="354" r:id="rId13"/>
    <p:sldId id="355" r:id="rId14"/>
    <p:sldId id="1022" r:id="rId15"/>
    <p:sldId id="284" r:id="rId16"/>
    <p:sldId id="285" r:id="rId17"/>
    <p:sldId id="325" r:id="rId18"/>
    <p:sldId id="287" r:id="rId19"/>
    <p:sldId id="288" r:id="rId20"/>
    <p:sldId id="289" r:id="rId21"/>
    <p:sldId id="290" r:id="rId22"/>
    <p:sldId id="291" r:id="rId23"/>
    <p:sldId id="298" r:id="rId24"/>
    <p:sldId id="292" r:id="rId25"/>
    <p:sldId id="293" r:id="rId26"/>
    <p:sldId id="296" r:id="rId27"/>
    <p:sldId id="297" r:id="rId28"/>
    <p:sldId id="1058" r:id="rId29"/>
    <p:sldId id="1053" r:id="rId30"/>
    <p:sldId id="1056" r:id="rId31"/>
    <p:sldId id="303" r:id="rId32"/>
    <p:sldId id="304" r:id="rId33"/>
    <p:sldId id="306" r:id="rId34"/>
    <p:sldId id="295" r:id="rId35"/>
    <p:sldId id="307" r:id="rId36"/>
    <p:sldId id="308" r:id="rId37"/>
    <p:sldId id="309" r:id="rId38"/>
    <p:sldId id="310" r:id="rId39"/>
    <p:sldId id="300" r:id="rId40"/>
    <p:sldId id="311" r:id="rId41"/>
    <p:sldId id="631" r:id="rId42"/>
    <p:sldId id="326" r:id="rId43"/>
    <p:sldId id="301" r:id="rId44"/>
    <p:sldId id="315" r:id="rId45"/>
    <p:sldId id="316" r:id="rId46"/>
    <p:sldId id="317" r:id="rId47"/>
    <p:sldId id="318" r:id="rId48"/>
    <p:sldId id="319" r:id="rId49"/>
    <p:sldId id="299" r:id="rId50"/>
    <p:sldId id="302" r:id="rId51"/>
    <p:sldId id="320" r:id="rId52"/>
    <p:sldId id="321" r:id="rId53"/>
    <p:sldId id="322" r:id="rId54"/>
    <p:sldId id="265" r:id="rId55"/>
    <p:sldId id="1020" r:id="rId56"/>
    <p:sldId id="1052" r:id="rId57"/>
    <p:sldId id="1051" r:id="rId58"/>
    <p:sldId id="1054" r:id="rId59"/>
    <p:sldId id="279" r:id="rId60"/>
  </p:sldIdLst>
  <p:sldSz cx="12192000" cy="68580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0D9550D-1BFC-594A-9E6D-518E1C589892}">
          <p14:sldIdLst>
            <p14:sldId id="257"/>
            <p14:sldId id="258"/>
            <p14:sldId id="259"/>
            <p14:sldId id="1057"/>
            <p14:sldId id="1021"/>
            <p14:sldId id="280"/>
            <p14:sldId id="281"/>
            <p14:sldId id="282"/>
            <p14:sldId id="283"/>
            <p14:sldId id="324"/>
            <p14:sldId id="323"/>
            <p14:sldId id="354"/>
            <p14:sldId id="355"/>
            <p14:sldId id="1022"/>
            <p14:sldId id="284"/>
            <p14:sldId id="285"/>
            <p14:sldId id="325"/>
            <p14:sldId id="287"/>
            <p14:sldId id="288"/>
            <p14:sldId id="289"/>
            <p14:sldId id="290"/>
            <p14:sldId id="291"/>
            <p14:sldId id="298"/>
            <p14:sldId id="292"/>
            <p14:sldId id="293"/>
            <p14:sldId id="296"/>
            <p14:sldId id="297"/>
            <p14:sldId id="1058"/>
            <p14:sldId id="1053"/>
            <p14:sldId id="1056"/>
            <p14:sldId id="303"/>
            <p14:sldId id="304"/>
            <p14:sldId id="306"/>
            <p14:sldId id="295"/>
            <p14:sldId id="307"/>
            <p14:sldId id="308"/>
            <p14:sldId id="309"/>
            <p14:sldId id="310"/>
            <p14:sldId id="300"/>
            <p14:sldId id="311"/>
            <p14:sldId id="631"/>
            <p14:sldId id="326"/>
            <p14:sldId id="301"/>
            <p14:sldId id="315"/>
            <p14:sldId id="316"/>
            <p14:sldId id="317"/>
            <p14:sldId id="318"/>
            <p14:sldId id="319"/>
            <p14:sldId id="299"/>
            <p14:sldId id="302"/>
            <p14:sldId id="320"/>
            <p14:sldId id="321"/>
            <p14:sldId id="322"/>
            <p14:sldId id="265"/>
            <p14:sldId id="1020"/>
            <p14:sldId id="1052"/>
            <p14:sldId id="1051"/>
            <p14:sldId id="1054"/>
            <p14:sldId id="27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ray, Alasdair J G" initials="GAJG" lastIdx="5" clrIdx="0">
    <p:extLst/>
  </p:cmAuthor>
  <p:cmAuthor id="2" name="Alasdair J G Gray" initials="AJGG" lastIdx="1" clrIdx="1">
    <p:extLst>
      <p:ext uri="{19B8F6BF-5375-455C-9EA6-DF929625EA0E}">
        <p15:presenceInfo xmlns:p15="http://schemas.microsoft.com/office/powerpoint/2012/main" userId="Alasdair J G Gra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E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20"/>
    <p:restoredTop sz="79181"/>
  </p:normalViewPr>
  <p:slideViewPr>
    <p:cSldViewPr snapToGrid="0" snapToObjects="1">
      <p:cViewPr>
        <p:scale>
          <a:sx n="98" d="100"/>
          <a:sy n="98" d="100"/>
        </p:scale>
        <p:origin x="944" y="688"/>
      </p:cViewPr>
      <p:guideLst/>
    </p:cSldViewPr>
  </p:slideViewPr>
  <p:notesTextViewPr>
    <p:cViewPr>
      <p:scale>
        <a:sx n="1" d="1"/>
        <a:sy n="1" d="1"/>
      </p:scale>
      <p:origin x="0" y="0"/>
    </p:cViewPr>
  </p:notesTextViewPr>
  <p:sorterViewPr>
    <p:cViewPr>
      <p:scale>
        <a:sx n="45" d="100"/>
        <a:sy n="45" d="100"/>
      </p:scale>
      <p:origin x="0" y="0"/>
    </p:cViewPr>
  </p:sorterViewPr>
  <p:notesViewPr>
    <p:cSldViewPr snapToGrid="0" snapToObjects="1">
      <p:cViewPr varScale="1">
        <p:scale>
          <a:sx n="156" d="100"/>
          <a:sy n="156" d="100"/>
        </p:scale>
        <p:origin x="1032" y="-32"/>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6-02-03T14:22:37.441" idx="3">
    <p:pos x="3241" y="2245"/>
    <p:text>Did a live example showing multiplicaiton</p:text>
    <p:extLst>
      <p:ext uri="{C676402C-5697-4E1C-873F-D02D1690AC5C}">
        <p15:threadingInfo xmlns:p15="http://schemas.microsoft.com/office/powerpoint/2012/main" timeZoneBias="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r>
              <a:rPr lang="en-GB"/>
              <a:t>SQL Data Manipulation Language</a:t>
            </a:r>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endParaRPr lang="en-GB" dirty="0"/>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r>
              <a:rPr lang="en-GB" dirty="0"/>
              <a:t>F28DM Database Systems </a:t>
            </a:r>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4AA4B589-6D22-544B-B9FB-FDE00BD4C36D}" type="slidenum">
              <a:rPr lang="en-GB" smtClean="0"/>
              <a:t>‹#›</a:t>
            </a:fld>
            <a:endParaRPr lang="en-GB"/>
          </a:p>
        </p:txBody>
      </p:sp>
    </p:spTree>
    <p:extLst>
      <p:ext uri="{BB962C8B-B14F-4D97-AF65-F5344CB8AC3E}">
        <p14:creationId xmlns:p14="http://schemas.microsoft.com/office/powerpoint/2010/main" val="613020396"/>
      </p:ext>
    </p:extLst>
  </p:cSld>
  <p:clrMap bg1="lt1" tx1="dk1" bg2="lt2" tx2="dk2" accent1="accent1" accent2="accent2" accent3="accent3" accent4="accent4" accent5="accent5" accent6="accent6" hlink="hlink" folHlink="folHlink"/>
  <p:hf/>
</p:handoutMaster>
</file>

<file path=ppt/media/image1.png>
</file>

<file path=ppt/media/image2.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r>
              <a:rPr lang="en-US"/>
              <a:t>SQL Data Manipulation Language</a:t>
            </a:r>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endParaRPr lang="en-US" dirty="0"/>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r>
              <a:rPr lang="en-US" dirty="0"/>
              <a:t>F28DM Database Systems  </a:t>
            </a:r>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F87ECF7B-90FB-0F48-B37E-470751787454}" type="slidenum">
              <a:rPr lang="en-US" smtClean="0"/>
              <a:t>‹#›</a:t>
            </a:fld>
            <a:endParaRPr lang="en-US"/>
          </a:p>
        </p:txBody>
      </p:sp>
    </p:spTree>
    <p:extLst>
      <p:ext uri="{BB962C8B-B14F-4D97-AF65-F5344CB8AC3E}">
        <p14:creationId xmlns:p14="http://schemas.microsoft.com/office/powerpoint/2010/main" val="1174984713"/>
      </p:ext>
    </p:extLst>
  </p:cSld>
  <p:clrMap bg1="lt1" tx1="dk1" bg2="lt2" tx2="dk2" accent1="accent1" accent2="accent2" accent3="accent3" accent4="accent4" accent5="accent5" accent6="accent6" hlink="hlink" folHlink="folHlink"/>
  <p:hf/>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GB" dirty="0"/>
              <a:t>Dual projection</a:t>
            </a:r>
            <a:r>
              <a:rPr lang="en-GB" baseline="0" dirty="0"/>
              <a:t> lecture using SQL script to show queries over database</a:t>
            </a:r>
          </a:p>
          <a:p>
            <a:r>
              <a:rPr lang="en-GB" baseline="0" dirty="0"/>
              <a:t>-- WINDOW </a:t>
            </a:r>
            <a:r>
              <a:rPr lang="en-GB" baseline="0" dirty="0" err="1"/>
              <a:t>functios</a:t>
            </a:r>
            <a:endParaRPr lang="en-GB" baseline="0" dirty="0"/>
          </a:p>
          <a:p>
            <a:r>
              <a:rPr lang="en-GB" baseline="0" dirty="0"/>
              <a:t>--COMMON TABLE EXPRESSION</a:t>
            </a:r>
          </a:p>
          <a:p>
            <a:endParaRPr lang="en-GB" baseline="0" dirty="0"/>
          </a:p>
          <a:p>
            <a:r>
              <a:rPr lang="en-GB" baseline="0" dirty="0"/>
              <a:t>Lecture likely to take more than one session</a:t>
            </a:r>
          </a:p>
          <a:p>
            <a:endParaRPr lang="en-GB" baseline="0" dirty="0"/>
          </a:p>
          <a:p>
            <a:r>
              <a:rPr lang="en-GB" baseline="0" dirty="0"/>
              <a:t>SHOW VIDEO https://</a:t>
            </a:r>
            <a:r>
              <a:rPr lang="en-GB" baseline="0" dirty="0" err="1"/>
              <a:t>www.youtube.com</a:t>
            </a:r>
            <a:r>
              <a:rPr lang="en-GB" baseline="0" dirty="0"/>
              <a:t>/</a:t>
            </a:r>
            <a:r>
              <a:rPr lang="en-GB" baseline="0" dirty="0" err="1"/>
              <a:t>watch?v</a:t>
            </a:r>
            <a:r>
              <a:rPr lang="en-GB" baseline="0" dirty="0"/>
              <a:t>=mgipNdAgQ3o</a:t>
            </a:r>
            <a:endParaRPr lang="en-GB" dirty="0"/>
          </a:p>
        </p:txBody>
      </p:sp>
      <p:sp>
        <p:nvSpPr>
          <p:cNvPr id="4" name="Slide Number Placeholder 3"/>
          <p:cNvSpPr>
            <a:spLocks noGrp="1"/>
          </p:cNvSpPr>
          <p:nvPr>
            <p:ph type="sldNum" sz="quarter" idx="10"/>
          </p:nvPr>
        </p:nvSpPr>
        <p:spPr/>
        <p:txBody>
          <a:bodyPr/>
          <a:lstStyle/>
          <a:p>
            <a:fld id="{F87ECF7B-90FB-0F48-B37E-470751787454}" type="slidenum">
              <a:rPr lang="en-US" smtClean="0"/>
              <a:t>1</a:t>
            </a:fld>
            <a:endParaRPr lang="en-US"/>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Header Placeholder 6"/>
          <p:cNvSpPr>
            <a:spLocks noGrp="1"/>
          </p:cNvSpPr>
          <p:nvPr>
            <p:ph type="hdr" sz="quarter" idx="13"/>
          </p:nvPr>
        </p:nvSpPr>
        <p:spPr/>
        <p:txBody>
          <a:bodyPr/>
          <a:lstStyle/>
          <a:p>
            <a:r>
              <a:rPr lang="en-US"/>
              <a:t>SQL Data Manipulation Language</a:t>
            </a:r>
          </a:p>
        </p:txBody>
      </p:sp>
    </p:spTree>
    <p:extLst>
      <p:ext uri="{BB962C8B-B14F-4D97-AF65-F5344CB8AC3E}">
        <p14:creationId xmlns:p14="http://schemas.microsoft.com/office/powerpoint/2010/main" val="7025097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GB" dirty="0"/>
              <a:t>Useful when</a:t>
            </a:r>
            <a:r>
              <a:rPr lang="en-GB" baseline="0" dirty="0"/>
              <a:t> you know there are optional participation constraints</a:t>
            </a:r>
          </a:p>
          <a:p>
            <a:endParaRPr lang="en-GB" baseline="0" dirty="0"/>
          </a:p>
          <a:p>
            <a:r>
              <a:rPr lang="en-GB" baseline="0" dirty="0"/>
              <a:t>OUTER is ‘optional’ --- makes no difference to how the SQL runs.. Just to remind you it is outer part of the </a:t>
            </a:r>
            <a:r>
              <a:rPr lang="en-GB" baseline="0" dirty="0" err="1"/>
              <a:t>overalp</a:t>
            </a:r>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27</a:t>
            </a:fld>
            <a:endParaRPr lang="en-US"/>
          </a:p>
        </p:txBody>
      </p:sp>
    </p:spTree>
    <p:extLst>
      <p:ext uri="{BB962C8B-B14F-4D97-AF65-F5344CB8AC3E}">
        <p14:creationId xmlns:p14="http://schemas.microsoft.com/office/powerpoint/2010/main" val="686978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Show the 5 mins with INGO Video on JOINS</a:t>
            </a:r>
          </a:p>
        </p:txBody>
      </p:sp>
      <p:sp>
        <p:nvSpPr>
          <p:cNvPr id="4" name="Header Placeholder 3"/>
          <p:cNvSpPr>
            <a:spLocks noGrp="1"/>
          </p:cNvSpPr>
          <p:nvPr>
            <p:ph type="hdr" sz="quarter"/>
          </p:nvPr>
        </p:nvSpPr>
        <p:spPr/>
        <p:txBody>
          <a:bodyPr/>
          <a:lstStyle/>
          <a:p>
            <a:r>
              <a:rPr lang="en-US"/>
              <a:t>SQL Data Manipulation Language</a:t>
            </a:r>
          </a:p>
        </p:txBody>
      </p:sp>
      <p:sp>
        <p:nvSpPr>
          <p:cNvPr id="5" name="Date Placeholder 4"/>
          <p:cNvSpPr>
            <a:spLocks noGrp="1"/>
          </p:cNvSpPr>
          <p:nvPr>
            <p:ph type="dt" idx="1"/>
          </p:nvPr>
        </p:nvSpPr>
        <p:spPr/>
        <p:txBody>
          <a:bodyPr/>
          <a:lstStyle/>
          <a:p>
            <a:endParaRPr lang="en-US" dirty="0"/>
          </a:p>
        </p:txBody>
      </p:sp>
      <p:sp>
        <p:nvSpPr>
          <p:cNvPr id="6" name="Footer Placeholder 5"/>
          <p:cNvSpPr>
            <a:spLocks noGrp="1"/>
          </p:cNvSpPr>
          <p:nvPr>
            <p:ph type="ftr" sz="quarter" idx="4"/>
          </p:nvPr>
        </p:nvSpPr>
        <p:spPr/>
        <p:txBody>
          <a:bodyPr/>
          <a:lstStyle/>
          <a:p>
            <a:r>
              <a:rPr lang="en-US"/>
              <a:t>F28DM Database Systems – </a:t>
            </a:r>
            <a:endParaRPr lang="en-US" dirty="0"/>
          </a:p>
        </p:txBody>
      </p:sp>
      <p:sp>
        <p:nvSpPr>
          <p:cNvPr id="7" name="Slide Number Placeholder 6"/>
          <p:cNvSpPr>
            <a:spLocks noGrp="1"/>
          </p:cNvSpPr>
          <p:nvPr>
            <p:ph type="sldNum" sz="quarter" idx="5"/>
          </p:nvPr>
        </p:nvSpPr>
        <p:spPr/>
        <p:txBody>
          <a:bodyPr/>
          <a:lstStyle/>
          <a:p>
            <a:fld id="{F87ECF7B-90FB-0F48-B37E-470751787454}" type="slidenum">
              <a:rPr lang="en-US" smtClean="0"/>
              <a:t>28</a:t>
            </a:fld>
            <a:endParaRPr lang="en-US"/>
          </a:p>
        </p:txBody>
      </p:sp>
    </p:spTree>
    <p:extLst>
      <p:ext uri="{BB962C8B-B14F-4D97-AF65-F5344CB8AC3E}">
        <p14:creationId xmlns:p14="http://schemas.microsoft.com/office/powerpoint/2010/main" val="36340372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others like CROSS JOIN but these are the main JOINS… </a:t>
            </a:r>
          </a:p>
          <a:p>
            <a:endParaRPr lang="en-US" dirty="0"/>
          </a:p>
          <a:p>
            <a:r>
              <a:rPr lang="en-US" dirty="0"/>
              <a:t>The most common are:</a:t>
            </a:r>
          </a:p>
          <a:p>
            <a:r>
              <a:rPr lang="en-US" dirty="0"/>
              <a:t> - INNER JOIN (which is same as JOIN)</a:t>
            </a:r>
          </a:p>
          <a:p>
            <a:r>
              <a:rPr lang="en-US" dirty="0"/>
              <a:t> - LEFT JOIN</a:t>
            </a:r>
          </a:p>
          <a:p>
            <a:r>
              <a:rPr lang="en-US" dirty="0"/>
              <a:t> - RIGHT JOIN</a:t>
            </a:r>
          </a:p>
          <a:p>
            <a:endParaRPr lang="en-US" dirty="0"/>
          </a:p>
          <a:p>
            <a:r>
              <a:rPr lang="en-US" dirty="0"/>
              <a:t>The TERM OUTER is optional…  in other words LEFT JOIN is </a:t>
            </a:r>
            <a:r>
              <a:rPr lang="en-US"/>
              <a:t>the same as LEFT OUTER JOIN.</a:t>
            </a:r>
          </a:p>
          <a:p>
            <a:endParaRPr lang="en-US" dirty="0"/>
          </a:p>
        </p:txBody>
      </p:sp>
      <p:sp>
        <p:nvSpPr>
          <p:cNvPr id="4" name="Header Placeholder 3"/>
          <p:cNvSpPr>
            <a:spLocks noGrp="1"/>
          </p:cNvSpPr>
          <p:nvPr>
            <p:ph type="hdr" sz="quarter"/>
          </p:nvPr>
        </p:nvSpPr>
        <p:spPr/>
        <p:txBody>
          <a:bodyPr/>
          <a:lstStyle/>
          <a:p>
            <a:r>
              <a:rPr lang="en-US"/>
              <a:t>SQL Data Manipulation Language</a:t>
            </a:r>
          </a:p>
        </p:txBody>
      </p:sp>
      <p:sp>
        <p:nvSpPr>
          <p:cNvPr id="5" name="Date Placeholder 4"/>
          <p:cNvSpPr>
            <a:spLocks noGrp="1"/>
          </p:cNvSpPr>
          <p:nvPr>
            <p:ph type="dt" idx="1"/>
          </p:nvPr>
        </p:nvSpPr>
        <p:spPr/>
        <p:txBody>
          <a:bodyPr/>
          <a:lstStyle/>
          <a:p>
            <a:endParaRPr lang="en-US" dirty="0"/>
          </a:p>
        </p:txBody>
      </p:sp>
      <p:sp>
        <p:nvSpPr>
          <p:cNvPr id="6" name="Footer Placeholder 5"/>
          <p:cNvSpPr>
            <a:spLocks noGrp="1"/>
          </p:cNvSpPr>
          <p:nvPr>
            <p:ph type="ftr" sz="quarter" idx="4"/>
          </p:nvPr>
        </p:nvSpPr>
        <p:spPr/>
        <p:txBody>
          <a:bodyPr/>
          <a:lstStyle/>
          <a:p>
            <a:r>
              <a:rPr lang="en-US"/>
              <a:t>F28DM Database Systems – </a:t>
            </a:r>
            <a:endParaRPr lang="en-US" dirty="0"/>
          </a:p>
        </p:txBody>
      </p:sp>
      <p:sp>
        <p:nvSpPr>
          <p:cNvPr id="7" name="Slide Number Placeholder 6"/>
          <p:cNvSpPr>
            <a:spLocks noGrp="1"/>
          </p:cNvSpPr>
          <p:nvPr>
            <p:ph type="sldNum" sz="quarter" idx="5"/>
          </p:nvPr>
        </p:nvSpPr>
        <p:spPr/>
        <p:txBody>
          <a:bodyPr/>
          <a:lstStyle/>
          <a:p>
            <a:fld id="{F87ECF7B-90FB-0F48-B37E-470751787454}" type="slidenum">
              <a:rPr lang="en-US" smtClean="0"/>
              <a:t>29</a:t>
            </a:fld>
            <a:endParaRPr lang="en-US"/>
          </a:p>
        </p:txBody>
      </p:sp>
    </p:spTree>
    <p:extLst>
      <p:ext uri="{BB962C8B-B14F-4D97-AF65-F5344CB8AC3E}">
        <p14:creationId xmlns:p14="http://schemas.microsoft.com/office/powerpoint/2010/main" val="25518634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GB" dirty="0"/>
              <a:t>Harder to write as INNER JOIN</a:t>
            </a:r>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34</a:t>
            </a:fld>
            <a:endParaRPr lang="en-US"/>
          </a:p>
        </p:txBody>
      </p:sp>
    </p:spTree>
    <p:extLst>
      <p:ext uri="{BB962C8B-B14F-4D97-AF65-F5344CB8AC3E}">
        <p14:creationId xmlns:p14="http://schemas.microsoft.com/office/powerpoint/2010/main" val="13997861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GB" dirty="0"/>
              <a:t>SQL supports union,</a:t>
            </a:r>
            <a:r>
              <a:rPr lang="en-GB" baseline="0" dirty="0"/>
              <a:t> intersection, and set difference (MINUS)</a:t>
            </a:r>
          </a:p>
          <a:p>
            <a:r>
              <a:rPr lang="en-GB" baseline="0" dirty="0"/>
              <a:t>MySQL only supports union</a:t>
            </a:r>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35</a:t>
            </a:fld>
            <a:endParaRPr lang="en-US"/>
          </a:p>
        </p:txBody>
      </p:sp>
    </p:spTree>
    <p:extLst>
      <p:ext uri="{BB962C8B-B14F-4D97-AF65-F5344CB8AC3E}">
        <p14:creationId xmlns:p14="http://schemas.microsoft.com/office/powerpoint/2010/main" val="5666471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Duplicates remain in UNION ALL</a:t>
            </a:r>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36</a:t>
            </a:fld>
            <a:endParaRPr lang="en-US"/>
          </a:p>
        </p:txBody>
      </p:sp>
    </p:spTree>
    <p:extLst>
      <p:ext uri="{BB962C8B-B14F-4D97-AF65-F5344CB8AC3E}">
        <p14:creationId xmlns:p14="http://schemas.microsoft.com/office/powerpoint/2010/main" val="10696920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GB" dirty="0"/>
              <a:t>Achieved with subquery</a:t>
            </a:r>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37</a:t>
            </a:fld>
            <a:endParaRPr lang="en-US"/>
          </a:p>
        </p:txBody>
      </p:sp>
    </p:spTree>
    <p:extLst>
      <p:ext uri="{BB962C8B-B14F-4D97-AF65-F5344CB8AC3E}">
        <p14:creationId xmlns:p14="http://schemas.microsoft.com/office/powerpoint/2010/main" val="18225841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Achieved with subquery in MySQL</a:t>
            </a:r>
          </a:p>
          <a:p>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38</a:t>
            </a:fld>
            <a:endParaRPr lang="en-US"/>
          </a:p>
        </p:txBody>
      </p:sp>
    </p:spTree>
    <p:extLst>
      <p:ext uri="{BB962C8B-B14F-4D97-AF65-F5344CB8AC3E}">
        <p14:creationId xmlns:p14="http://schemas.microsoft.com/office/powerpoint/2010/main" val="4643623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40</a:t>
            </a:fld>
            <a:endParaRPr lang="en-US"/>
          </a:p>
        </p:txBody>
      </p:sp>
    </p:spTree>
    <p:extLst>
      <p:ext uri="{BB962C8B-B14F-4D97-AF65-F5344CB8AC3E}">
        <p14:creationId xmlns:p14="http://schemas.microsoft.com/office/powerpoint/2010/main" val="18886722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42</a:t>
            </a:fld>
            <a:endParaRPr lang="en-US"/>
          </a:p>
        </p:txBody>
      </p:sp>
    </p:spTree>
    <p:extLst>
      <p:ext uri="{BB962C8B-B14F-4D97-AF65-F5344CB8AC3E}">
        <p14:creationId xmlns:p14="http://schemas.microsoft.com/office/powerpoint/2010/main" val="971318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SQL Consists of 4 sub-languages</a:t>
            </a:r>
          </a:p>
          <a:p>
            <a:endParaRPr lang="en-GB" dirty="0"/>
          </a:p>
          <a:p>
            <a:r>
              <a:rPr lang="en-GB" dirty="0"/>
              <a:t>DDL – Data Definition Language</a:t>
            </a:r>
          </a:p>
          <a:p>
            <a:r>
              <a:rPr lang="en-GB" dirty="0"/>
              <a:t>DML – Data Manipulation Language </a:t>
            </a:r>
          </a:p>
          <a:p>
            <a:r>
              <a:rPr lang="en-GB" dirty="0"/>
              <a:t>DCL – Data Control Language</a:t>
            </a:r>
          </a:p>
          <a:p>
            <a:r>
              <a:rPr lang="en-GB" dirty="0"/>
              <a:t>TCL – Transaction Control Language</a:t>
            </a:r>
          </a:p>
          <a:p>
            <a:endParaRPr lang="en-GB" dirty="0"/>
          </a:p>
        </p:txBody>
      </p:sp>
      <p:sp>
        <p:nvSpPr>
          <p:cNvPr id="4" name="Header Placeholder 3"/>
          <p:cNvSpPr>
            <a:spLocks noGrp="1"/>
          </p:cNvSpPr>
          <p:nvPr>
            <p:ph type="hdr" sz="quarter"/>
          </p:nvPr>
        </p:nvSpPr>
        <p:spPr/>
        <p:txBody>
          <a:bodyPr/>
          <a:lstStyle/>
          <a:p>
            <a:r>
              <a:rPr lang="en-US"/>
              <a:t>SQL Data Manipulation Language</a:t>
            </a:r>
          </a:p>
        </p:txBody>
      </p:sp>
      <p:sp>
        <p:nvSpPr>
          <p:cNvPr id="5" name="Date Placeholder 4"/>
          <p:cNvSpPr>
            <a:spLocks noGrp="1"/>
          </p:cNvSpPr>
          <p:nvPr>
            <p:ph type="dt" idx="1"/>
          </p:nvPr>
        </p:nvSpPr>
        <p:spPr/>
        <p:txBody>
          <a:bodyPr/>
          <a:lstStyle/>
          <a:p>
            <a:endParaRPr lang="en-US" dirty="0"/>
          </a:p>
        </p:txBody>
      </p:sp>
      <p:sp>
        <p:nvSpPr>
          <p:cNvPr id="6" name="Footer Placeholder 5"/>
          <p:cNvSpPr>
            <a:spLocks noGrp="1"/>
          </p:cNvSpPr>
          <p:nvPr>
            <p:ph type="ftr" sz="quarter" idx="4"/>
          </p:nvPr>
        </p:nvSpPr>
        <p:spPr/>
        <p:txBody>
          <a:bodyPr/>
          <a:lstStyle/>
          <a:p>
            <a:r>
              <a:rPr lang="en-US"/>
              <a:t>F28DM Database Systems – </a:t>
            </a:r>
            <a:endParaRPr lang="en-US" dirty="0"/>
          </a:p>
        </p:txBody>
      </p:sp>
      <p:sp>
        <p:nvSpPr>
          <p:cNvPr id="7" name="Slide Number Placeholder 6"/>
          <p:cNvSpPr>
            <a:spLocks noGrp="1"/>
          </p:cNvSpPr>
          <p:nvPr>
            <p:ph type="sldNum" sz="quarter" idx="5"/>
          </p:nvPr>
        </p:nvSpPr>
        <p:spPr/>
        <p:txBody>
          <a:bodyPr/>
          <a:lstStyle/>
          <a:p>
            <a:fld id="{F87ECF7B-90FB-0F48-B37E-470751787454}" type="slidenum">
              <a:rPr lang="en-US" smtClean="0"/>
              <a:t>4</a:t>
            </a:fld>
            <a:endParaRPr lang="en-US"/>
          </a:p>
        </p:txBody>
      </p:sp>
    </p:spTree>
    <p:extLst>
      <p:ext uri="{BB962C8B-B14F-4D97-AF65-F5344CB8AC3E}">
        <p14:creationId xmlns:p14="http://schemas.microsoft.com/office/powerpoint/2010/main" val="16573138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GB" dirty="0"/>
              <a:t>Answer</a:t>
            </a:r>
            <a:r>
              <a:rPr lang="en-GB" baseline="0" dirty="0"/>
              <a:t> includes projects on which Gordon Smith works on.</a:t>
            </a:r>
          </a:p>
          <a:p>
            <a:r>
              <a:rPr lang="en-GB" baseline="0" dirty="0"/>
              <a:t>These are included as other members of staff work on them.</a:t>
            </a:r>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44</a:t>
            </a:fld>
            <a:endParaRPr lang="en-US"/>
          </a:p>
        </p:txBody>
      </p:sp>
    </p:spTree>
    <p:extLst>
      <p:ext uri="{BB962C8B-B14F-4D97-AF65-F5344CB8AC3E}">
        <p14:creationId xmlns:p14="http://schemas.microsoft.com/office/powerpoint/2010/main" val="11785771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45</a:t>
            </a:fld>
            <a:endParaRPr lang="en-US"/>
          </a:p>
        </p:txBody>
      </p:sp>
    </p:spTree>
    <p:extLst>
      <p:ext uri="{BB962C8B-B14F-4D97-AF65-F5344CB8AC3E}">
        <p14:creationId xmlns:p14="http://schemas.microsoft.com/office/powerpoint/2010/main" val="1670699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Achieved with subquery</a:t>
            </a:r>
          </a:p>
          <a:p>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48</a:t>
            </a:fld>
            <a:endParaRPr lang="en-US"/>
          </a:p>
        </p:txBody>
      </p:sp>
    </p:spTree>
    <p:extLst>
      <p:ext uri="{BB962C8B-B14F-4D97-AF65-F5344CB8AC3E}">
        <p14:creationId xmlns:p14="http://schemas.microsoft.com/office/powerpoint/2010/main" val="5825826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Using an attribute from a non-Group by clause will result in the values of the first group member being used.</a:t>
            </a:r>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51</a:t>
            </a:fld>
            <a:endParaRPr lang="en-US"/>
          </a:p>
        </p:txBody>
      </p:sp>
    </p:spTree>
    <p:extLst>
      <p:ext uri="{BB962C8B-B14F-4D97-AF65-F5344CB8AC3E}">
        <p14:creationId xmlns:p14="http://schemas.microsoft.com/office/powerpoint/2010/main" val="14472726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 won’t work.. As each GROUP has more than 1 TYPE when Grouped By day --- so it’s not possible to return a summary of a list of types. </a:t>
            </a:r>
          </a:p>
        </p:txBody>
      </p:sp>
      <p:sp>
        <p:nvSpPr>
          <p:cNvPr id="4" name="Header Placeholder 3"/>
          <p:cNvSpPr>
            <a:spLocks noGrp="1"/>
          </p:cNvSpPr>
          <p:nvPr>
            <p:ph type="hdr" sz="quarter"/>
          </p:nvPr>
        </p:nvSpPr>
        <p:spPr/>
        <p:txBody>
          <a:bodyPr/>
          <a:lstStyle/>
          <a:p>
            <a:r>
              <a:rPr lang="en-US"/>
              <a:t>SQL Data Manipulation Language</a:t>
            </a:r>
          </a:p>
        </p:txBody>
      </p:sp>
      <p:sp>
        <p:nvSpPr>
          <p:cNvPr id="5" name="Date Placeholder 4"/>
          <p:cNvSpPr>
            <a:spLocks noGrp="1"/>
          </p:cNvSpPr>
          <p:nvPr>
            <p:ph type="dt" idx="1"/>
          </p:nvPr>
        </p:nvSpPr>
        <p:spPr/>
        <p:txBody>
          <a:bodyPr/>
          <a:lstStyle/>
          <a:p>
            <a:endParaRPr lang="en-US" dirty="0"/>
          </a:p>
        </p:txBody>
      </p:sp>
      <p:sp>
        <p:nvSpPr>
          <p:cNvPr id="6" name="Footer Placeholder 5"/>
          <p:cNvSpPr>
            <a:spLocks noGrp="1"/>
          </p:cNvSpPr>
          <p:nvPr>
            <p:ph type="ftr" sz="quarter" idx="4"/>
          </p:nvPr>
        </p:nvSpPr>
        <p:spPr/>
        <p:txBody>
          <a:bodyPr/>
          <a:lstStyle/>
          <a:p>
            <a:r>
              <a:rPr lang="en-US"/>
              <a:t>F28DM Database Systems – </a:t>
            </a:r>
            <a:endParaRPr lang="en-US" dirty="0"/>
          </a:p>
        </p:txBody>
      </p:sp>
      <p:sp>
        <p:nvSpPr>
          <p:cNvPr id="7" name="Slide Number Placeholder 6"/>
          <p:cNvSpPr>
            <a:spLocks noGrp="1"/>
          </p:cNvSpPr>
          <p:nvPr>
            <p:ph type="sldNum" sz="quarter" idx="5"/>
          </p:nvPr>
        </p:nvSpPr>
        <p:spPr/>
        <p:txBody>
          <a:bodyPr/>
          <a:lstStyle/>
          <a:p>
            <a:fld id="{F87ECF7B-90FB-0F48-B37E-470751787454}" type="slidenum">
              <a:rPr lang="en-US" smtClean="0"/>
              <a:t>55</a:t>
            </a:fld>
            <a:endParaRPr lang="en-US"/>
          </a:p>
        </p:txBody>
      </p:sp>
    </p:spTree>
    <p:extLst>
      <p:ext uri="{BB962C8B-B14F-4D97-AF65-F5344CB8AC3E}">
        <p14:creationId xmlns:p14="http://schemas.microsoft.com/office/powerpoint/2010/main" val="31634332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order that the RDBMS will actually execute  the SELECT statement – explains why most databases you can’t use the aliases from the select in the where part </a:t>
            </a:r>
            <a:r>
              <a:rPr lang="en-US" dirty="0" err="1"/>
              <a:t>etc</a:t>
            </a:r>
            <a:endParaRPr lang="en-US" dirty="0"/>
          </a:p>
          <a:p>
            <a:r>
              <a:rPr lang="en-US" dirty="0" err="1"/>
              <a:t>mySQL</a:t>
            </a:r>
            <a:r>
              <a:rPr lang="en-US" dirty="0"/>
              <a:t> does some odd tricks though.. </a:t>
            </a:r>
          </a:p>
        </p:txBody>
      </p:sp>
      <p:sp>
        <p:nvSpPr>
          <p:cNvPr id="4" name="Header Placeholder 3"/>
          <p:cNvSpPr>
            <a:spLocks noGrp="1"/>
          </p:cNvSpPr>
          <p:nvPr>
            <p:ph type="hdr" sz="quarter"/>
          </p:nvPr>
        </p:nvSpPr>
        <p:spPr/>
        <p:txBody>
          <a:bodyPr/>
          <a:lstStyle/>
          <a:p>
            <a:r>
              <a:rPr lang="en-US"/>
              <a:t>SQL Data Manipulation Language</a:t>
            </a:r>
          </a:p>
        </p:txBody>
      </p:sp>
      <p:sp>
        <p:nvSpPr>
          <p:cNvPr id="5" name="Date Placeholder 4"/>
          <p:cNvSpPr>
            <a:spLocks noGrp="1"/>
          </p:cNvSpPr>
          <p:nvPr>
            <p:ph type="dt" idx="1"/>
          </p:nvPr>
        </p:nvSpPr>
        <p:spPr/>
        <p:txBody>
          <a:bodyPr/>
          <a:lstStyle/>
          <a:p>
            <a:endParaRPr lang="en-US" dirty="0"/>
          </a:p>
        </p:txBody>
      </p:sp>
      <p:sp>
        <p:nvSpPr>
          <p:cNvPr id="6" name="Footer Placeholder 5"/>
          <p:cNvSpPr>
            <a:spLocks noGrp="1"/>
          </p:cNvSpPr>
          <p:nvPr>
            <p:ph type="ftr" sz="quarter" idx="4"/>
          </p:nvPr>
        </p:nvSpPr>
        <p:spPr/>
        <p:txBody>
          <a:bodyPr/>
          <a:lstStyle/>
          <a:p>
            <a:r>
              <a:rPr lang="en-US"/>
              <a:t>F28DM Database Systems – </a:t>
            </a:r>
            <a:endParaRPr lang="en-US" dirty="0"/>
          </a:p>
        </p:txBody>
      </p:sp>
      <p:sp>
        <p:nvSpPr>
          <p:cNvPr id="7" name="Slide Number Placeholder 6"/>
          <p:cNvSpPr>
            <a:spLocks noGrp="1"/>
          </p:cNvSpPr>
          <p:nvPr>
            <p:ph type="sldNum" sz="quarter" idx="5"/>
          </p:nvPr>
        </p:nvSpPr>
        <p:spPr/>
        <p:txBody>
          <a:bodyPr/>
          <a:lstStyle/>
          <a:p>
            <a:fld id="{F87ECF7B-90FB-0F48-B37E-470751787454}" type="slidenum">
              <a:rPr lang="en-US" smtClean="0"/>
              <a:t>58</a:t>
            </a:fld>
            <a:endParaRPr lang="en-US"/>
          </a:p>
        </p:txBody>
      </p:sp>
    </p:spTree>
    <p:extLst>
      <p:ext uri="{BB962C8B-B14F-4D97-AF65-F5344CB8AC3E}">
        <p14:creationId xmlns:p14="http://schemas.microsoft.com/office/powerpoint/2010/main" val="12170798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SQL is awesome video to show… </a:t>
            </a:r>
          </a:p>
        </p:txBody>
      </p:sp>
      <p:sp>
        <p:nvSpPr>
          <p:cNvPr id="4" name="Header Placeholder 3"/>
          <p:cNvSpPr>
            <a:spLocks noGrp="1"/>
          </p:cNvSpPr>
          <p:nvPr>
            <p:ph type="hdr" sz="quarter"/>
          </p:nvPr>
        </p:nvSpPr>
        <p:spPr/>
        <p:txBody>
          <a:bodyPr/>
          <a:lstStyle/>
          <a:p>
            <a:r>
              <a:rPr lang="en-US"/>
              <a:t>SQL Data Manipulation Language</a:t>
            </a:r>
          </a:p>
        </p:txBody>
      </p:sp>
      <p:sp>
        <p:nvSpPr>
          <p:cNvPr id="5" name="Date Placeholder 4"/>
          <p:cNvSpPr>
            <a:spLocks noGrp="1"/>
          </p:cNvSpPr>
          <p:nvPr>
            <p:ph type="dt" idx="1"/>
          </p:nvPr>
        </p:nvSpPr>
        <p:spPr/>
        <p:txBody>
          <a:bodyPr/>
          <a:lstStyle/>
          <a:p>
            <a:endParaRPr lang="en-US" dirty="0"/>
          </a:p>
        </p:txBody>
      </p:sp>
      <p:sp>
        <p:nvSpPr>
          <p:cNvPr id="6" name="Footer Placeholder 5"/>
          <p:cNvSpPr>
            <a:spLocks noGrp="1"/>
          </p:cNvSpPr>
          <p:nvPr>
            <p:ph type="ftr" sz="quarter" idx="4"/>
          </p:nvPr>
        </p:nvSpPr>
        <p:spPr/>
        <p:txBody>
          <a:bodyPr/>
          <a:lstStyle/>
          <a:p>
            <a:r>
              <a:rPr lang="en-US"/>
              <a:t>F28DM Database Systems – </a:t>
            </a:r>
            <a:endParaRPr lang="en-US" dirty="0"/>
          </a:p>
        </p:txBody>
      </p:sp>
      <p:sp>
        <p:nvSpPr>
          <p:cNvPr id="7" name="Slide Number Placeholder 6"/>
          <p:cNvSpPr>
            <a:spLocks noGrp="1"/>
          </p:cNvSpPr>
          <p:nvPr>
            <p:ph type="sldNum" sz="quarter" idx="5"/>
          </p:nvPr>
        </p:nvSpPr>
        <p:spPr/>
        <p:txBody>
          <a:bodyPr/>
          <a:lstStyle/>
          <a:p>
            <a:fld id="{F87ECF7B-90FB-0F48-B37E-470751787454}" type="slidenum">
              <a:rPr lang="en-US" smtClean="0"/>
              <a:t>59</a:t>
            </a:fld>
            <a:endParaRPr lang="en-US"/>
          </a:p>
        </p:txBody>
      </p:sp>
    </p:spTree>
    <p:extLst>
      <p:ext uri="{BB962C8B-B14F-4D97-AF65-F5344CB8AC3E}">
        <p14:creationId xmlns:p14="http://schemas.microsoft.com/office/powerpoint/2010/main" val="3263271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9</a:t>
            </a:fld>
            <a:endParaRPr lang="en-US"/>
          </a:p>
        </p:txBody>
      </p:sp>
    </p:spTree>
    <p:extLst>
      <p:ext uri="{BB962C8B-B14F-4D97-AF65-F5344CB8AC3E}">
        <p14:creationId xmlns:p14="http://schemas.microsoft.com/office/powerpoint/2010/main" val="286398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GB" dirty="0"/>
              <a:t>Male employees in </a:t>
            </a:r>
            <a:r>
              <a:rPr lang="en-GB" dirty="0" err="1"/>
              <a:t>dept</a:t>
            </a:r>
            <a:r>
              <a:rPr lang="en-GB" dirty="0"/>
              <a:t> 1 or 2</a:t>
            </a:r>
          </a:p>
          <a:p>
            <a:r>
              <a:rPr lang="en-GB" dirty="0"/>
              <a:t>Male employees in</a:t>
            </a:r>
            <a:r>
              <a:rPr lang="en-GB" baseline="0" dirty="0"/>
              <a:t> </a:t>
            </a:r>
            <a:r>
              <a:rPr lang="en-GB" baseline="0" dirty="0" err="1"/>
              <a:t>dept</a:t>
            </a:r>
            <a:r>
              <a:rPr lang="en-GB" baseline="0" dirty="0"/>
              <a:t> 2 or not in </a:t>
            </a:r>
            <a:r>
              <a:rPr lang="en-GB" baseline="0" dirty="0" err="1"/>
              <a:t>dept</a:t>
            </a:r>
            <a:r>
              <a:rPr lang="en-GB" baseline="0" dirty="0"/>
              <a:t> 1</a:t>
            </a:r>
          </a:p>
          <a:p>
            <a:r>
              <a:rPr lang="en-GB" baseline="0" dirty="0"/>
              <a:t>Male employees not in dept1 or </a:t>
            </a:r>
            <a:r>
              <a:rPr lang="en-GB" baseline="0" dirty="0" err="1"/>
              <a:t>dept</a:t>
            </a:r>
            <a:r>
              <a:rPr lang="en-GB" baseline="0" dirty="0"/>
              <a:t> 2</a:t>
            </a:r>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11</a:t>
            </a:fld>
            <a:endParaRPr lang="en-US"/>
          </a:p>
        </p:txBody>
      </p:sp>
    </p:spTree>
    <p:extLst>
      <p:ext uri="{BB962C8B-B14F-4D97-AF65-F5344CB8AC3E}">
        <p14:creationId xmlns:p14="http://schemas.microsoft.com/office/powerpoint/2010/main" val="9669020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SET A AND SET B   =6 </a:t>
            </a:r>
          </a:p>
          <a:p>
            <a:r>
              <a:rPr lang="en-GB" dirty="0"/>
              <a:t>SET A OR  SET B = 2,3,4,6,8,9</a:t>
            </a:r>
          </a:p>
          <a:p>
            <a:r>
              <a:rPr lang="en-GB" dirty="0"/>
              <a:t>SET A NOT IN SET B = 2,4,8</a:t>
            </a:r>
          </a:p>
          <a:p>
            <a:endParaRPr lang="en-GB" dirty="0"/>
          </a:p>
        </p:txBody>
      </p:sp>
      <p:sp>
        <p:nvSpPr>
          <p:cNvPr id="4" name="Header Placeholder 3"/>
          <p:cNvSpPr>
            <a:spLocks noGrp="1"/>
          </p:cNvSpPr>
          <p:nvPr>
            <p:ph type="hdr" sz="quarter"/>
          </p:nvPr>
        </p:nvSpPr>
        <p:spPr/>
        <p:txBody>
          <a:bodyPr/>
          <a:lstStyle/>
          <a:p>
            <a:r>
              <a:rPr lang="en-US"/>
              <a:t>SQL Data Manipulation Language</a:t>
            </a:r>
          </a:p>
        </p:txBody>
      </p:sp>
      <p:sp>
        <p:nvSpPr>
          <p:cNvPr id="5" name="Date Placeholder 4"/>
          <p:cNvSpPr>
            <a:spLocks noGrp="1"/>
          </p:cNvSpPr>
          <p:nvPr>
            <p:ph type="dt" idx="1"/>
          </p:nvPr>
        </p:nvSpPr>
        <p:spPr/>
        <p:txBody>
          <a:bodyPr/>
          <a:lstStyle/>
          <a:p>
            <a:endParaRPr lang="en-US" dirty="0"/>
          </a:p>
        </p:txBody>
      </p:sp>
      <p:sp>
        <p:nvSpPr>
          <p:cNvPr id="6" name="Footer Placeholder 5"/>
          <p:cNvSpPr>
            <a:spLocks noGrp="1"/>
          </p:cNvSpPr>
          <p:nvPr>
            <p:ph type="ftr" sz="quarter" idx="4"/>
          </p:nvPr>
        </p:nvSpPr>
        <p:spPr/>
        <p:txBody>
          <a:bodyPr/>
          <a:lstStyle/>
          <a:p>
            <a:r>
              <a:rPr lang="en-US"/>
              <a:t>F28DM Database Systems – </a:t>
            </a:r>
            <a:endParaRPr lang="en-US" dirty="0"/>
          </a:p>
        </p:txBody>
      </p:sp>
      <p:sp>
        <p:nvSpPr>
          <p:cNvPr id="7" name="Slide Number Placeholder 6"/>
          <p:cNvSpPr>
            <a:spLocks noGrp="1"/>
          </p:cNvSpPr>
          <p:nvPr>
            <p:ph type="sldNum" sz="quarter" idx="5"/>
          </p:nvPr>
        </p:nvSpPr>
        <p:spPr/>
        <p:txBody>
          <a:bodyPr/>
          <a:lstStyle/>
          <a:p>
            <a:fld id="{F87ECF7B-90FB-0F48-B37E-470751787454}" type="slidenum">
              <a:rPr lang="en-US" smtClean="0"/>
              <a:t>13</a:t>
            </a:fld>
            <a:endParaRPr lang="en-US"/>
          </a:p>
        </p:txBody>
      </p:sp>
    </p:spTree>
    <p:extLst>
      <p:ext uri="{BB962C8B-B14F-4D97-AF65-F5344CB8AC3E}">
        <p14:creationId xmlns:p14="http://schemas.microsoft.com/office/powerpoint/2010/main" val="1838960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GB" dirty="0"/>
              <a:t>Are the range queries equivalent?</a:t>
            </a:r>
            <a:r>
              <a:rPr lang="en-GB" baseline="0" dirty="0"/>
              <a:t> </a:t>
            </a:r>
            <a:r>
              <a:rPr lang="en-GB" dirty="0"/>
              <a:t>No!</a:t>
            </a:r>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17</a:t>
            </a:fld>
            <a:endParaRPr lang="en-US"/>
          </a:p>
        </p:txBody>
      </p:sp>
    </p:spTree>
    <p:extLst>
      <p:ext uri="{BB962C8B-B14F-4D97-AF65-F5344CB8AC3E}">
        <p14:creationId xmlns:p14="http://schemas.microsoft.com/office/powerpoint/2010/main" val="42927089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GB" dirty="0"/>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21</a:t>
            </a:fld>
            <a:endParaRPr lang="en-US"/>
          </a:p>
        </p:txBody>
      </p:sp>
    </p:spTree>
    <p:extLst>
      <p:ext uri="{BB962C8B-B14F-4D97-AF65-F5344CB8AC3E}">
        <p14:creationId xmlns:p14="http://schemas.microsoft.com/office/powerpoint/2010/main" val="2143135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Good idea to check the WHERE Clause by running it as a SELECT statement first….</a:t>
            </a:r>
          </a:p>
        </p:txBody>
      </p:sp>
      <p:sp>
        <p:nvSpPr>
          <p:cNvPr id="4" name="Header Placeholder 3"/>
          <p:cNvSpPr>
            <a:spLocks noGrp="1"/>
          </p:cNvSpPr>
          <p:nvPr>
            <p:ph type="hdr" sz="quarter"/>
          </p:nvPr>
        </p:nvSpPr>
        <p:spPr/>
        <p:txBody>
          <a:bodyPr/>
          <a:lstStyle/>
          <a:p>
            <a:r>
              <a:rPr lang="en-US"/>
              <a:t>SQL Data Manipulation Language</a:t>
            </a:r>
          </a:p>
        </p:txBody>
      </p:sp>
      <p:sp>
        <p:nvSpPr>
          <p:cNvPr id="5" name="Date Placeholder 4"/>
          <p:cNvSpPr>
            <a:spLocks noGrp="1"/>
          </p:cNvSpPr>
          <p:nvPr>
            <p:ph type="dt" idx="1"/>
          </p:nvPr>
        </p:nvSpPr>
        <p:spPr/>
        <p:txBody>
          <a:bodyPr/>
          <a:lstStyle/>
          <a:p>
            <a:endParaRPr lang="en-US" dirty="0"/>
          </a:p>
        </p:txBody>
      </p:sp>
      <p:sp>
        <p:nvSpPr>
          <p:cNvPr id="6" name="Footer Placeholder 5"/>
          <p:cNvSpPr>
            <a:spLocks noGrp="1"/>
          </p:cNvSpPr>
          <p:nvPr>
            <p:ph type="ftr" sz="quarter" idx="4"/>
          </p:nvPr>
        </p:nvSpPr>
        <p:spPr/>
        <p:txBody>
          <a:bodyPr/>
          <a:lstStyle/>
          <a:p>
            <a:r>
              <a:rPr lang="en-US"/>
              <a:t>F28DM Database Systems – </a:t>
            </a:r>
            <a:endParaRPr lang="en-US" dirty="0"/>
          </a:p>
        </p:txBody>
      </p:sp>
      <p:sp>
        <p:nvSpPr>
          <p:cNvPr id="7" name="Slide Number Placeholder 6"/>
          <p:cNvSpPr>
            <a:spLocks noGrp="1"/>
          </p:cNvSpPr>
          <p:nvPr>
            <p:ph type="sldNum" sz="quarter" idx="5"/>
          </p:nvPr>
        </p:nvSpPr>
        <p:spPr/>
        <p:txBody>
          <a:bodyPr/>
          <a:lstStyle/>
          <a:p>
            <a:fld id="{F87ECF7B-90FB-0F48-B37E-470751787454}" type="slidenum">
              <a:rPr lang="en-US" smtClean="0"/>
              <a:t>22</a:t>
            </a:fld>
            <a:endParaRPr lang="en-US"/>
          </a:p>
        </p:txBody>
      </p:sp>
    </p:spTree>
    <p:extLst>
      <p:ext uri="{BB962C8B-B14F-4D97-AF65-F5344CB8AC3E}">
        <p14:creationId xmlns:p14="http://schemas.microsoft.com/office/powerpoint/2010/main" val="14535717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GB" dirty="0"/>
              <a:t>Need a join condition</a:t>
            </a:r>
          </a:p>
          <a:p>
            <a:r>
              <a:rPr lang="en-GB" dirty="0"/>
              <a:t>Row 122 omitted as it does not meet the salary condition</a:t>
            </a:r>
          </a:p>
        </p:txBody>
      </p:sp>
      <p:sp>
        <p:nvSpPr>
          <p:cNvPr id="4" name="Header Placeholder 3"/>
          <p:cNvSpPr>
            <a:spLocks noGrp="1"/>
          </p:cNvSpPr>
          <p:nvPr>
            <p:ph type="hdr" sz="quarter" idx="10"/>
          </p:nvPr>
        </p:nvSpPr>
        <p:spPr/>
        <p:txBody>
          <a:bodyPr/>
          <a:lstStyle/>
          <a:p>
            <a:r>
              <a:rPr lang="en-US"/>
              <a:t>SQL Data Manipulation Language</a:t>
            </a:r>
          </a:p>
        </p:txBody>
      </p:sp>
      <p:sp>
        <p:nvSpPr>
          <p:cNvPr id="5" name="Date Placeholder 4"/>
          <p:cNvSpPr>
            <a:spLocks noGrp="1"/>
          </p:cNvSpPr>
          <p:nvPr>
            <p:ph type="dt" idx="11"/>
          </p:nvPr>
        </p:nvSpPr>
        <p:spPr/>
        <p:txBody>
          <a:bodyPr/>
          <a:lstStyle/>
          <a:p>
            <a:endParaRPr lang="en-US" dirty="0"/>
          </a:p>
        </p:txBody>
      </p:sp>
      <p:sp>
        <p:nvSpPr>
          <p:cNvPr id="6" name="Footer Placeholder 5"/>
          <p:cNvSpPr>
            <a:spLocks noGrp="1"/>
          </p:cNvSpPr>
          <p:nvPr>
            <p:ph type="ftr" sz="quarter" idx="12"/>
          </p:nvPr>
        </p:nvSpPr>
        <p:spPr/>
        <p:txBody>
          <a:bodyPr/>
          <a:lstStyle/>
          <a:p>
            <a:r>
              <a:rPr lang="en-US" dirty="0"/>
              <a:t>F28DM Database Systems – </a:t>
            </a:r>
          </a:p>
        </p:txBody>
      </p:sp>
      <p:sp>
        <p:nvSpPr>
          <p:cNvPr id="7" name="Slide Number Placeholder 6"/>
          <p:cNvSpPr>
            <a:spLocks noGrp="1"/>
          </p:cNvSpPr>
          <p:nvPr>
            <p:ph type="sldNum" sz="quarter" idx="13"/>
          </p:nvPr>
        </p:nvSpPr>
        <p:spPr/>
        <p:txBody>
          <a:bodyPr/>
          <a:lstStyle/>
          <a:p>
            <a:fld id="{F87ECF7B-90FB-0F48-B37E-470751787454}" type="slidenum">
              <a:rPr lang="en-US" smtClean="0"/>
              <a:t>25</a:t>
            </a:fld>
            <a:endParaRPr lang="en-US"/>
          </a:p>
        </p:txBody>
      </p:sp>
    </p:spTree>
    <p:extLst>
      <p:ext uri="{BB962C8B-B14F-4D97-AF65-F5344CB8AC3E}">
        <p14:creationId xmlns:p14="http://schemas.microsoft.com/office/powerpoint/2010/main" val="756713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807094"/>
            <a:ext cx="11887200" cy="1179210"/>
          </a:xfrm>
        </p:spPr>
        <p:txBody>
          <a:bodyPr/>
          <a:lstStyle/>
          <a:p>
            <a:r>
              <a:rPr lang="en-US"/>
              <a:t>Click to edit Master title style</a:t>
            </a:r>
            <a:endParaRPr dirty="0"/>
          </a:p>
        </p:txBody>
      </p:sp>
      <p:sp>
        <p:nvSpPr>
          <p:cNvPr id="3" name="Subtitle 2"/>
          <p:cNvSpPr>
            <a:spLocks noGrp="1"/>
          </p:cNvSpPr>
          <p:nvPr>
            <p:ph type="subTitle" idx="1"/>
          </p:nvPr>
        </p:nvSpPr>
        <p:spPr>
          <a:xfrm>
            <a:off x="1219200" y="3034558"/>
            <a:ext cx="10668000" cy="3823447"/>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32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4108438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118872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7317319" y="2048256"/>
            <a:ext cx="4569884" cy="4206240"/>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219200" y="2039112"/>
            <a:ext cx="609600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Clr>
                <a:schemeClr val="accent1"/>
              </a:buClr>
              <a:buFont typeface="Wingdings 2" pitchFamily="18" charset="2"/>
              <a:buNone/>
            </a:pPr>
            <a:r>
              <a:rPr lang="en-US"/>
              <a:t>Edit Master text styles</a:t>
            </a:r>
          </a:p>
        </p:txBody>
      </p:sp>
      <p:sp>
        <p:nvSpPr>
          <p:cNvPr id="5" name="Date Placeholder 4"/>
          <p:cNvSpPr>
            <a:spLocks noGrp="1"/>
          </p:cNvSpPr>
          <p:nvPr>
            <p:ph type="dt" sz="half" idx="10"/>
          </p:nvPr>
        </p:nvSpPr>
        <p:spPr>
          <a:xfrm>
            <a:off x="8773459" y="188264"/>
            <a:ext cx="2844800" cy="365125"/>
          </a:xfrm>
        </p:spPr>
        <p:txBody>
          <a:bodyPr/>
          <a:lstStyle/>
          <a:p>
            <a:endParaRPr lang="en-GB" dirty="0">
              <a:solidFill>
                <a:prstClr val="black">
                  <a:lumMod val="65000"/>
                  <a:lumOff val="35000"/>
                </a:prstClr>
              </a:solidFill>
            </a:endParaRPr>
          </a:p>
        </p:txBody>
      </p:sp>
      <p:sp>
        <p:nvSpPr>
          <p:cNvPr id="6" name="Footer Placeholder 5"/>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7" name="Slide Number Placeholder 6"/>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2473500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11887200" cy="877824"/>
          </a:xfrm>
        </p:spPr>
        <p:txBody>
          <a:bodyPr tIns="137160" bIns="137160" anchor="b" anchorCtr="0">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1219200" y="5002310"/>
            <a:ext cx="10668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9" name="Picture Placeholder 8"/>
          <p:cNvSpPr>
            <a:spLocks noGrp="1"/>
          </p:cNvSpPr>
          <p:nvPr>
            <p:ph type="pic" sz="quarter" idx="13"/>
          </p:nvPr>
        </p:nvSpPr>
        <p:spPr>
          <a:xfrm>
            <a:off x="1236133" y="1129553"/>
            <a:ext cx="10651067" cy="2980944"/>
          </a:xfrm>
        </p:spPr>
        <p:txBody>
          <a:bodyPr>
            <a:normAutofit/>
          </a:bodyPr>
          <a:lstStyle>
            <a:lvl1pPr marL="0" indent="0">
              <a:buNone/>
              <a:defRPr sz="1800"/>
            </a:lvl1pPr>
          </a:lstStyle>
          <a:p>
            <a:r>
              <a:rPr lang="en-US"/>
              <a:t>Click icon to add picture</a:t>
            </a:r>
            <a:endParaRPr/>
          </a:p>
        </p:txBody>
      </p:sp>
    </p:spTree>
    <p:extLst>
      <p:ext uri="{BB962C8B-B14F-4D97-AF65-F5344CB8AC3E}">
        <p14:creationId xmlns:p14="http://schemas.microsoft.com/office/powerpoint/2010/main" val="4014211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11887200" cy="877824"/>
          </a:xfrm>
        </p:spPr>
        <p:txBody>
          <a:bodyPr tIns="137160" bIns="137160" anchor="b" anchorCtr="0">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1219200" y="5002310"/>
            <a:ext cx="10668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8773459" y="188264"/>
            <a:ext cx="2844800" cy="365125"/>
          </a:xfrm>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9" name="Picture Placeholder 8"/>
          <p:cNvSpPr>
            <a:spLocks noGrp="1"/>
          </p:cNvSpPr>
          <p:nvPr>
            <p:ph type="pic" sz="quarter" idx="13"/>
          </p:nvPr>
        </p:nvSpPr>
        <p:spPr>
          <a:xfrm>
            <a:off x="1236133" y="1129553"/>
            <a:ext cx="5315712" cy="2980944"/>
          </a:xfrm>
        </p:spPr>
        <p:txBody>
          <a:bodyPr>
            <a:normAutofit/>
          </a:bodyPr>
          <a:lstStyle>
            <a:lvl1pPr marL="0" indent="0">
              <a:buNone/>
              <a:defRPr sz="1800"/>
            </a:lvl1pPr>
          </a:lstStyle>
          <a:p>
            <a:r>
              <a:rPr lang="en-US"/>
              <a:t>Click icon to add picture</a:t>
            </a:r>
            <a:endParaRPr/>
          </a:p>
        </p:txBody>
      </p:sp>
      <p:sp>
        <p:nvSpPr>
          <p:cNvPr id="7" name="Picture Placeholder 8"/>
          <p:cNvSpPr>
            <a:spLocks noGrp="1"/>
          </p:cNvSpPr>
          <p:nvPr>
            <p:ph type="pic" sz="quarter" idx="14"/>
          </p:nvPr>
        </p:nvSpPr>
        <p:spPr>
          <a:xfrm>
            <a:off x="6571488" y="1129553"/>
            <a:ext cx="5315712" cy="2980944"/>
          </a:xfrm>
        </p:spPr>
        <p:txBody>
          <a:bodyPr>
            <a:normAutofit/>
          </a:bodyPr>
          <a:lstStyle>
            <a:lvl1pPr marL="0" indent="0">
              <a:buNone/>
              <a:defRPr sz="1800"/>
            </a:lvl1pPr>
          </a:lstStyle>
          <a:p>
            <a:r>
              <a:rPr lang="en-US"/>
              <a:t>Click icon to add picture</a:t>
            </a:r>
            <a:endParaRPr/>
          </a:p>
        </p:txBody>
      </p:sp>
    </p:spTree>
    <p:extLst>
      <p:ext uri="{BB962C8B-B14F-4D97-AF65-F5344CB8AC3E}">
        <p14:creationId xmlns:p14="http://schemas.microsoft.com/office/powerpoint/2010/main" val="26472842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11887200" cy="877824"/>
          </a:xfrm>
        </p:spPr>
        <p:txBody>
          <a:bodyPr tIns="137160" bIns="137160" anchor="b" anchorCtr="0">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1219200" y="5002310"/>
            <a:ext cx="10668000" cy="1855695"/>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a:xfrm>
            <a:off x="8773459" y="188264"/>
            <a:ext cx="2844800" cy="365125"/>
          </a:xfrm>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9" name="Picture Placeholder 8"/>
          <p:cNvSpPr>
            <a:spLocks noGrp="1"/>
          </p:cNvSpPr>
          <p:nvPr>
            <p:ph type="pic" sz="quarter" idx="13"/>
          </p:nvPr>
        </p:nvSpPr>
        <p:spPr>
          <a:xfrm>
            <a:off x="1236133" y="1129553"/>
            <a:ext cx="8802624" cy="2980944"/>
          </a:xfrm>
        </p:spPr>
        <p:txBody>
          <a:bodyPr>
            <a:normAutofit/>
          </a:bodyPr>
          <a:lstStyle>
            <a:lvl1pPr marL="0" indent="0">
              <a:buNone/>
              <a:defRPr sz="1800"/>
            </a:lvl1pPr>
          </a:lstStyle>
          <a:p>
            <a:r>
              <a:rPr lang="en-US"/>
              <a:t>Click icon to add picture</a:t>
            </a:r>
            <a:endParaRPr/>
          </a:p>
        </p:txBody>
      </p:sp>
      <p:sp>
        <p:nvSpPr>
          <p:cNvPr id="7" name="Picture Placeholder 8"/>
          <p:cNvSpPr>
            <a:spLocks noGrp="1"/>
          </p:cNvSpPr>
          <p:nvPr>
            <p:ph type="pic" sz="quarter" idx="14"/>
          </p:nvPr>
        </p:nvSpPr>
        <p:spPr>
          <a:xfrm>
            <a:off x="10058400" y="1129553"/>
            <a:ext cx="1828800" cy="1481328"/>
          </a:xfrm>
        </p:spPr>
        <p:txBody>
          <a:bodyPr>
            <a:normAutofit/>
          </a:bodyPr>
          <a:lstStyle>
            <a:lvl1pPr marL="0" indent="0">
              <a:buNone/>
              <a:defRPr sz="1800"/>
            </a:lvl1pPr>
          </a:lstStyle>
          <a:p>
            <a:r>
              <a:rPr lang="en-US"/>
              <a:t>Click icon to add picture</a:t>
            </a:r>
            <a:endParaRPr/>
          </a:p>
        </p:txBody>
      </p:sp>
      <p:sp>
        <p:nvSpPr>
          <p:cNvPr id="8" name="Picture Placeholder 8"/>
          <p:cNvSpPr>
            <a:spLocks noGrp="1"/>
          </p:cNvSpPr>
          <p:nvPr>
            <p:ph type="pic" sz="quarter" idx="15"/>
          </p:nvPr>
        </p:nvSpPr>
        <p:spPr>
          <a:xfrm>
            <a:off x="10058400" y="2629169"/>
            <a:ext cx="1828800" cy="1481328"/>
          </a:xfrm>
        </p:spPr>
        <p:txBody>
          <a:bodyPr>
            <a:normAutofit/>
          </a:bodyPr>
          <a:lstStyle>
            <a:lvl1pPr marL="0" indent="0">
              <a:buNone/>
              <a:defRPr sz="1800"/>
            </a:lvl1pPr>
          </a:lstStyle>
          <a:p>
            <a:r>
              <a:rPr lang="en-US"/>
              <a:t>Click icon to add picture</a:t>
            </a:r>
            <a:endParaRPr/>
          </a:p>
        </p:txBody>
      </p:sp>
    </p:spTree>
    <p:extLst>
      <p:ext uri="{BB962C8B-B14F-4D97-AF65-F5344CB8AC3E}">
        <p14:creationId xmlns:p14="http://schemas.microsoft.com/office/powerpoint/2010/main" val="15187561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21266119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50071" y="1129554"/>
            <a:ext cx="1219200" cy="5533278"/>
          </a:xfrm>
        </p:spPr>
        <p:txBody>
          <a:bodyPr vert="eaVert" lIns="274320" tIns="685800" bIns="685800"/>
          <a:lstStyle/>
          <a:p>
            <a:r>
              <a:rPr lang="en-US"/>
              <a:t>Click to edit Master title style</a:t>
            </a:r>
            <a:endParaRPr/>
          </a:p>
        </p:txBody>
      </p:sp>
      <p:sp>
        <p:nvSpPr>
          <p:cNvPr id="3" name="Vertical Text Placeholder 2"/>
          <p:cNvSpPr>
            <a:spLocks noGrp="1"/>
          </p:cNvSpPr>
          <p:nvPr>
            <p:ph type="body" orient="vert" idx="1"/>
          </p:nvPr>
        </p:nvSpPr>
        <p:spPr>
          <a:xfrm>
            <a:off x="1490133" y="1734671"/>
            <a:ext cx="8568267" cy="4542304"/>
          </a:xfrm>
        </p:spPr>
        <p:txBody>
          <a:bodyPr vert="eaVert"/>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1770806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3143295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0" y="5025435"/>
            <a:ext cx="11887200" cy="914400"/>
          </a:xfrm>
        </p:spPr>
        <p:txBody>
          <a:bodyPr/>
          <a:lstStyle/>
          <a:p>
            <a:r>
              <a:rPr lang="en-US"/>
              <a:t>Click to edit Master title style</a:t>
            </a:r>
            <a:endParaRPr/>
          </a:p>
        </p:txBody>
      </p:sp>
      <p:sp>
        <p:nvSpPr>
          <p:cNvPr id="3" name="Subtitle 2"/>
          <p:cNvSpPr>
            <a:spLocks noGrp="1"/>
          </p:cNvSpPr>
          <p:nvPr>
            <p:ph type="subTitle" idx="1"/>
          </p:nvPr>
        </p:nvSpPr>
        <p:spPr>
          <a:xfrm>
            <a:off x="1219200" y="5943600"/>
            <a:ext cx="10668000" cy="9144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chor="t" anchorCtr="0">
            <a:normAutofit/>
          </a:bodyPr>
          <a:lstStyle>
            <a:lvl1pPr marL="0" indent="0" algn="l" defTabSz="914400" rtl="0" eaLnBrk="1" latinLnBrk="0" hangingPunct="1">
              <a:spcBef>
                <a:spcPts val="300"/>
              </a:spcBef>
              <a:buNone/>
              <a:defRPr sz="2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9" name="Picture Placeholder 8"/>
          <p:cNvSpPr>
            <a:spLocks noGrp="1"/>
          </p:cNvSpPr>
          <p:nvPr>
            <p:ph type="pic" sz="quarter" idx="13"/>
          </p:nvPr>
        </p:nvSpPr>
        <p:spPr>
          <a:xfrm>
            <a:off x="1236133" y="1129553"/>
            <a:ext cx="10651067" cy="3886200"/>
          </a:xfrm>
        </p:spPr>
        <p:txBody>
          <a:bodyPr>
            <a:normAutofit/>
          </a:bodyPr>
          <a:lstStyle>
            <a:lvl1pPr marL="0" indent="0">
              <a:buNone/>
              <a:defRPr sz="1800"/>
            </a:lvl1pPr>
          </a:lstStyle>
          <a:p>
            <a:r>
              <a:rPr lang="en-US"/>
              <a:t>Click icon to add picture</a:t>
            </a:r>
            <a:endParaRPr/>
          </a:p>
        </p:txBody>
      </p:sp>
    </p:spTree>
    <p:extLst>
      <p:ext uri="{BB962C8B-B14F-4D97-AF65-F5344CB8AC3E}">
        <p14:creationId xmlns:p14="http://schemas.microsoft.com/office/powerpoint/2010/main" val="3042842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200399"/>
            <a:ext cx="11887200" cy="2286000"/>
          </a:xfrm>
          <a:solidFill>
            <a:schemeClr val="tx2"/>
          </a:solidFill>
        </p:spPr>
        <p:txBody>
          <a:bodyPr vert="horz" lIns="1188720" tIns="45720" rIns="274320" bIns="45720" rtlCol="0" anchor="b" anchorCtr="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dirty="0"/>
          </a:p>
        </p:txBody>
      </p:sp>
      <p:sp>
        <p:nvSpPr>
          <p:cNvPr id="3" name="Text Placeholder 2"/>
          <p:cNvSpPr>
            <a:spLocks noGrp="1"/>
          </p:cNvSpPr>
          <p:nvPr>
            <p:ph type="body" idx="1"/>
          </p:nvPr>
        </p:nvSpPr>
        <p:spPr>
          <a:xfrm>
            <a:off x="1219200" y="5484607"/>
            <a:ext cx="10668000" cy="77724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ctr" anchorCtr="0">
            <a:normAutofit/>
          </a:bodyPr>
          <a:lstStyle>
            <a:lvl1pPr marL="0" indent="0" algn="l" defTabSz="914400" rtl="0" eaLnBrk="1" latinLnBrk="0" hangingPunct="1">
              <a:spcBef>
                <a:spcPts val="300"/>
              </a:spcBef>
              <a:buClr>
                <a:schemeClr val="accent1"/>
              </a:buClr>
              <a:buFont typeface="Wingdings 2" pitchFamily="18" charset="2"/>
              <a:buNone/>
              <a:defRPr sz="2400" kern="1200">
                <a:solidFill>
                  <a:schemeClr val="tx1">
                    <a:lumMod val="65000"/>
                    <a:lumOff val="35000"/>
                  </a:scheme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4067533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sz="half" idx="1"/>
          </p:nvPr>
        </p:nvSpPr>
        <p:spPr>
          <a:xfrm>
            <a:off x="546148" y="1807093"/>
            <a:ext cx="5373245" cy="4810822"/>
          </a:xfrm>
        </p:spPr>
        <p:txBody>
          <a:bodyPr>
            <a:normAutofit/>
          </a:bodyPr>
          <a:lstStyle>
            <a:lvl1pPr>
              <a:defRPr sz="2800"/>
            </a:lvl1pPr>
            <a:lvl2pPr>
              <a:defRPr sz="2400"/>
            </a:lvl2pPr>
            <a:lvl3pPr>
              <a:defRPr sz="20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245016" y="1807093"/>
            <a:ext cx="5373245" cy="4810822"/>
          </a:xfrm>
        </p:spPr>
        <p:txBody>
          <a:bodyPr>
            <a:normAutofit/>
          </a:bodyPr>
          <a:lstStyle>
            <a:lvl1pPr>
              <a:defRPr sz="2800"/>
            </a:lvl1pPr>
            <a:lvl2pPr>
              <a:defRPr sz="2400"/>
            </a:lvl2pPr>
            <a:lvl3pPr>
              <a:defRPr sz="20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a:xfrm>
            <a:off x="8773459" y="188264"/>
            <a:ext cx="2844800" cy="365125"/>
          </a:xfrm>
        </p:spPr>
        <p:txBody>
          <a:bodyPr/>
          <a:lstStyle/>
          <a:p>
            <a:endParaRPr lang="en-GB" dirty="0">
              <a:solidFill>
                <a:prstClr val="black">
                  <a:lumMod val="65000"/>
                  <a:lumOff val="35000"/>
                </a:prstClr>
              </a:solidFill>
            </a:endParaRPr>
          </a:p>
        </p:txBody>
      </p:sp>
      <p:sp>
        <p:nvSpPr>
          <p:cNvPr id="6" name="Footer Placeholder 5"/>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7" name="Slide Number Placeholder 6"/>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1333742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554116" y="1789798"/>
            <a:ext cx="5369261" cy="877887"/>
          </a:xfrm>
        </p:spPr>
        <p:txBody>
          <a:bodyPr anchor="b">
            <a:no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32196" y="2702499"/>
            <a:ext cx="5491181" cy="3947976"/>
          </a:xfrm>
        </p:spPr>
        <p:txBody>
          <a:bodyPr>
            <a:normAutofit/>
          </a:bodyPr>
          <a:lstStyle>
            <a:lvl1pPr>
              <a:defRPr sz="2800"/>
            </a:lvl1pPr>
            <a:lvl2pPr>
              <a:defRPr sz="2400"/>
            </a:lvl2pPr>
            <a:lvl3pPr>
              <a:defRPr sz="20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335832" y="1789798"/>
            <a:ext cx="5369261" cy="877887"/>
          </a:xfrm>
        </p:spPr>
        <p:txBody>
          <a:bodyPr anchor="b">
            <a:no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3912" y="2702499"/>
            <a:ext cx="5491181" cy="3947976"/>
          </a:xfrm>
        </p:spPr>
        <p:txBody>
          <a:bodyPr>
            <a:normAutofit/>
          </a:bodyPr>
          <a:lstStyle>
            <a:lvl1pPr>
              <a:defRPr sz="2800"/>
            </a:lvl1pPr>
            <a:lvl2pPr>
              <a:defRPr sz="2400"/>
            </a:lvl2pPr>
            <a:lvl3pPr>
              <a:defRPr sz="20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a:xfrm>
            <a:off x="8773459" y="188264"/>
            <a:ext cx="2844800" cy="365125"/>
          </a:xfrm>
        </p:spPr>
        <p:txBody>
          <a:bodyPr/>
          <a:lstStyle/>
          <a:p>
            <a:endParaRPr lang="en-GB" dirty="0">
              <a:solidFill>
                <a:prstClr val="black">
                  <a:lumMod val="65000"/>
                  <a:lumOff val="35000"/>
                </a:prstClr>
              </a:solidFill>
            </a:endParaRPr>
          </a:p>
        </p:txBody>
      </p:sp>
      <p:sp>
        <p:nvSpPr>
          <p:cNvPr id="8" name="Footer Placeholder 7"/>
          <p:cNvSpPr>
            <a:spLocks noGrp="1"/>
          </p:cNvSpPr>
          <p:nvPr>
            <p:ph type="ftr" sz="quarter" idx="11"/>
          </p:nvPr>
        </p:nvSpPr>
        <p:spPr>
          <a:xfrm>
            <a:off x="1494117" y="188264"/>
            <a:ext cx="3860800" cy="365125"/>
          </a:xfrm>
        </p:spPr>
        <p:txBody>
          <a:bodyPr/>
          <a:lstStyle/>
          <a:p>
            <a:r>
              <a:rPr lang="en-GB" dirty="0">
                <a:solidFill>
                  <a:prstClr val="black">
                    <a:lumMod val="65000"/>
                    <a:lumOff val="35000"/>
                  </a:prstClr>
                </a:solidFill>
              </a:rPr>
              <a:t>F28DM SQL DML</a:t>
            </a:r>
          </a:p>
        </p:txBody>
      </p:sp>
      <p:sp>
        <p:nvSpPr>
          <p:cNvPr id="9" name="Slide Number Placeholder 8"/>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15198220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endParaRPr lang="en-GB" dirty="0">
              <a:solidFill>
                <a:prstClr val="black">
                  <a:lumMod val="65000"/>
                  <a:lumOff val="35000"/>
                </a:prstClr>
              </a:solidFill>
            </a:endParaRPr>
          </a:p>
        </p:txBody>
      </p:sp>
      <p:sp>
        <p:nvSpPr>
          <p:cNvPr id="4" name="Footer Placeholder 3"/>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5" name="Slide Number Placeholder 4"/>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3713809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13983966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11887200" cy="914400"/>
          </a:xfr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Content Placeholder 2"/>
          <p:cNvSpPr>
            <a:spLocks noGrp="1"/>
          </p:cNvSpPr>
          <p:nvPr>
            <p:ph idx="1"/>
          </p:nvPr>
        </p:nvSpPr>
        <p:spPr>
          <a:xfrm>
            <a:off x="6863379" y="2590805"/>
            <a:ext cx="4754880" cy="3686175"/>
          </a:xfrm>
        </p:spPr>
        <p:txBody>
          <a:bodyPr/>
          <a:lstStyle>
            <a:lvl1pPr>
              <a:defRPr sz="1800"/>
            </a:lvl1pPr>
            <a:lvl2pPr>
              <a:defRPr sz="1800"/>
            </a:lvl2pPr>
            <a:lvl3pPr>
              <a:defRPr sz="1800"/>
            </a:lvl3pPr>
            <a:lvl4pPr>
              <a:defRPr sz="1800"/>
            </a:lvl4pPr>
            <a:lvl5pPr>
              <a:defRPr sz="1800"/>
            </a:lvl5pPr>
            <a:lvl6pPr marL="2055813" indent="-344488">
              <a:defRPr sz="2000"/>
            </a:lvl6pPr>
            <a:lvl7pPr marL="2055813" indent="-344488">
              <a:defRPr sz="2000"/>
            </a:lvl7pPr>
            <a:lvl8pPr marL="2055813" indent="-344488">
              <a:defRPr sz="2000"/>
            </a:lvl8pPr>
            <a:lvl9pPr marL="2055813" indent="-344488">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201269" y="2039111"/>
            <a:ext cx="4754880" cy="4224528"/>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8773459" y="188264"/>
            <a:ext cx="2844800" cy="365125"/>
          </a:xfrm>
        </p:spPr>
        <p:txBody>
          <a:bodyPr/>
          <a:lstStyle/>
          <a:p>
            <a:endParaRPr lang="en-GB" dirty="0">
              <a:solidFill>
                <a:prstClr val="black">
                  <a:lumMod val="65000"/>
                  <a:lumOff val="35000"/>
                </a:prstClr>
              </a:solidFill>
            </a:endParaRPr>
          </a:p>
        </p:txBody>
      </p:sp>
      <p:sp>
        <p:nvSpPr>
          <p:cNvPr id="6" name="Footer Placeholder 5"/>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7" name="Slide Number Placeholder 6"/>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Tree>
    <p:extLst>
      <p:ext uri="{BB962C8B-B14F-4D97-AF65-F5344CB8AC3E}">
        <p14:creationId xmlns:p14="http://schemas.microsoft.com/office/powerpoint/2010/main" val="1469399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 y="618504"/>
            <a:ext cx="11885084" cy="1156028"/>
          </a:xfrm>
          <a:prstGeom prst="rect">
            <a:avLst/>
          </a:prstGeom>
          <a:solidFill>
            <a:schemeClr val="tx2"/>
          </a:solidFill>
        </p:spPr>
        <p:txBody>
          <a:bodyPr vert="horz" lIns="1188720" tIns="45720" rIns="274320" bIns="45720" rtlCol="0" anchor="ctr">
            <a:noAutofit/>
          </a:bodyPr>
          <a:lstStyle/>
          <a:p>
            <a:r>
              <a:rPr lang="en-US"/>
              <a:t>Click to edit Master title style</a:t>
            </a:r>
            <a:endParaRPr dirty="0"/>
          </a:p>
        </p:txBody>
      </p:sp>
      <p:sp>
        <p:nvSpPr>
          <p:cNvPr id="3" name="Text Placeholder 2"/>
          <p:cNvSpPr>
            <a:spLocks noGrp="1"/>
          </p:cNvSpPr>
          <p:nvPr>
            <p:ph type="body" idx="1"/>
          </p:nvPr>
        </p:nvSpPr>
        <p:spPr>
          <a:xfrm>
            <a:off x="499298" y="1823378"/>
            <a:ext cx="11133905" cy="474570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8773459" y="188264"/>
            <a:ext cx="2844800" cy="365125"/>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endParaRPr lang="en-GB" dirty="0">
              <a:solidFill>
                <a:prstClr val="black">
                  <a:lumMod val="65000"/>
                  <a:lumOff val="35000"/>
                </a:prstClr>
              </a:solidFill>
            </a:endParaRPr>
          </a:p>
        </p:txBody>
      </p:sp>
      <p:sp>
        <p:nvSpPr>
          <p:cNvPr id="5" name="Footer Placeholder 4"/>
          <p:cNvSpPr>
            <a:spLocks noGrp="1"/>
          </p:cNvSpPr>
          <p:nvPr>
            <p:ph type="ftr" sz="quarter" idx="3"/>
          </p:nvPr>
        </p:nvSpPr>
        <p:spPr>
          <a:xfrm>
            <a:off x="1494117" y="188264"/>
            <a:ext cx="3860800" cy="365125"/>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4"/>
          </p:nvPr>
        </p:nvSpPr>
        <p:spPr>
          <a:xfrm>
            <a:off x="11719859" y="6569080"/>
            <a:ext cx="609600" cy="365125"/>
          </a:xfrm>
          <a:prstGeom prst="rect">
            <a:avLst/>
          </a:prstGeom>
        </p:spPr>
        <p:txBody>
          <a:bodyPr vert="horz" lIns="91440" tIns="45720" rIns="91440" bIns="45720" rtlCol="0" anchor="ctr"/>
          <a:lstStyle>
            <a:lvl1pPr algn="ctr">
              <a:defRPr sz="800">
                <a:solidFill>
                  <a:schemeClr val="tx1">
                    <a:lumMod val="65000"/>
                    <a:lumOff val="35000"/>
                  </a:schemeClr>
                </a:solidFill>
              </a:defRPr>
            </a:lvl1pPr>
          </a:lstStyle>
          <a:p>
            <a:fld id="{8B87F97C-F1BE-0944-AC20-8B895AF93BA4}" type="slidenum">
              <a:rPr lang="en-GB" smtClean="0">
                <a:solidFill>
                  <a:prstClr val="black">
                    <a:lumMod val="65000"/>
                    <a:lumOff val="35000"/>
                  </a:prstClr>
                </a:solidFill>
              </a:rPr>
              <a:pPr/>
              <a:t>‹#›</a:t>
            </a:fld>
            <a:endParaRPr lang="en-GB">
              <a:solidFill>
                <a:prstClr val="black">
                  <a:lumMod val="65000"/>
                  <a:lumOff val="35000"/>
                </a:prstClr>
              </a:solidFill>
            </a:endParaRPr>
          </a:p>
        </p:txBody>
      </p:sp>
      <p:sp>
        <p:nvSpPr>
          <p:cNvPr id="7" name="Rectangle 6"/>
          <p:cNvSpPr/>
          <p:nvPr/>
        </p:nvSpPr>
        <p:spPr>
          <a:xfrm>
            <a:off x="1219203" y="0"/>
            <a:ext cx="10665884" cy="182880"/>
          </a:xfrm>
          <a:prstGeom prst="rect">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8" name="Rectangle 7"/>
          <p:cNvSpPr/>
          <p:nvPr/>
        </p:nvSpPr>
        <p:spPr>
          <a:xfrm>
            <a:off x="1219203" y="6675120"/>
            <a:ext cx="10665884" cy="18288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Tree>
    <p:extLst>
      <p:ext uri="{BB962C8B-B14F-4D97-AF65-F5344CB8AC3E}">
        <p14:creationId xmlns:p14="http://schemas.microsoft.com/office/powerpoint/2010/main" val="1308189884"/>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hf hdr="0"/>
  <p:txStyles>
    <p:titleStyle>
      <a:lvl1pPr marL="0" indent="0" algn="l" defTabSz="914400" rtl="0" eaLnBrk="1" latinLnBrk="0" hangingPunct="1">
        <a:spcBef>
          <a:spcPct val="0"/>
        </a:spcBef>
        <a:buNone/>
        <a:defRPr sz="4000" kern="1200">
          <a:solidFill>
            <a:schemeClr val="bg1"/>
          </a:solidFill>
          <a:latin typeface="+mj-lt"/>
          <a:ea typeface="+mj-ea"/>
          <a:cs typeface="+mj-cs"/>
        </a:defRPr>
      </a:lvl1pPr>
    </p:titleStyle>
    <p:bodyStyle>
      <a:lvl1pPr marL="342900" indent="-342900" algn="l" defTabSz="914400" rtl="0" eaLnBrk="1" latinLnBrk="0" hangingPunct="1">
        <a:spcBef>
          <a:spcPts val="2000"/>
        </a:spcBef>
        <a:buClr>
          <a:schemeClr val="accent1"/>
        </a:buClr>
        <a:buFont typeface="Wingdings 2" pitchFamily="18" charset="2"/>
        <a:buChar char=""/>
        <a:defRPr sz="32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2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24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24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en.wikipedia.org/wiki/Image:Venn_B_minus_A.png" TargetMode="External"/><Relationship Id="rId5" Type="http://schemas.openxmlformats.org/officeDocument/2006/relationships/image" Target="../media/image5.png"/><Relationship Id="rId4" Type="http://schemas.openxmlformats.org/officeDocument/2006/relationships/hyperlink" Target="http://en.wikipedia.org/wiki/Image:Venn_A_subset_B.png"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dev.mysql.com/doc/refman/5.6/en/functions.html"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youtu.be/KXSq-reFcZI?t=37"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dba.stackexchange.com/questions/144744/joining-tables-in-the-from-vs-the-where-clause"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3" Type="http://schemas.openxmlformats.org/officeDocument/2006/relationships/hyperlink" Target="https://dev.to/helenanders26/five-sql-tips-2hb"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2" Type="http://schemas.openxmlformats.org/officeDocument/2006/relationships/hyperlink" Target="http://dev.mysql.com/doc/refman/5.6/en/select.html"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GB" dirty="0"/>
              <a:t>SQL DML: Data Manipulation Language</a:t>
            </a:r>
          </a:p>
        </p:txBody>
      </p:sp>
      <p:sp>
        <p:nvSpPr>
          <p:cNvPr id="3" name="Subtitle 2"/>
          <p:cNvSpPr>
            <a:spLocks noGrp="1"/>
          </p:cNvSpPr>
          <p:nvPr>
            <p:ph type="subTitle" idx="1"/>
          </p:nvPr>
        </p:nvSpPr>
        <p:spPr/>
        <p:txBody>
          <a:bodyPr>
            <a:normAutofit/>
          </a:bodyPr>
          <a:lstStyle/>
          <a:p>
            <a:r>
              <a:rPr lang="en-GB" dirty="0"/>
              <a:t>F28DM Database Management Systems</a:t>
            </a:r>
          </a:p>
          <a:p>
            <a:r>
              <a:rPr lang="en-GB" dirty="0"/>
              <a:t>Phil Bartie</a:t>
            </a:r>
          </a:p>
          <a:p>
            <a:br>
              <a:rPr lang="en-GB" dirty="0"/>
            </a:br>
            <a:r>
              <a:rPr lang="en-GB" sz="2200" dirty="0"/>
              <a:t>Based on material from </a:t>
            </a:r>
          </a:p>
          <a:p>
            <a:pPr marL="342900" indent="-342900">
              <a:spcBef>
                <a:spcPts val="800"/>
              </a:spcBef>
              <a:buFont typeface="Arial" charset="0"/>
              <a:buChar char="•"/>
            </a:pPr>
            <a:r>
              <a:rPr lang="en-GB" sz="2200" dirty="0"/>
              <a:t>Alasdair </a:t>
            </a:r>
            <a:r>
              <a:rPr lang="en-GB" sz="2200" dirty="0" err="1"/>
              <a:t>Gray</a:t>
            </a:r>
            <a:endParaRPr lang="en-GB" sz="2200" dirty="0"/>
          </a:p>
          <a:p>
            <a:pPr marL="342900" indent="-342900">
              <a:spcBef>
                <a:spcPts val="800"/>
              </a:spcBef>
              <a:buFont typeface="Arial" charset="0"/>
              <a:buChar char="•"/>
            </a:pPr>
            <a:r>
              <a:rPr lang="en-GB" sz="2200" dirty="0"/>
              <a:t>Monica Farrow</a:t>
            </a:r>
          </a:p>
        </p:txBody>
      </p:sp>
    </p:spTree>
    <p:extLst>
      <p:ext uri="{BB962C8B-B14F-4D97-AF65-F5344CB8AC3E}">
        <p14:creationId xmlns:p14="http://schemas.microsoft.com/office/powerpoint/2010/main" val="555468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Expression conditions</a:t>
            </a:r>
          </a:p>
        </p:txBody>
      </p:sp>
      <p:sp>
        <p:nvSpPr>
          <p:cNvPr id="3" name="Content Placeholder 2"/>
          <p:cNvSpPr>
            <a:spLocks noGrp="1"/>
          </p:cNvSpPr>
          <p:nvPr>
            <p:ph idx="1"/>
          </p:nvPr>
        </p:nvSpPr>
        <p:spPr/>
        <p:txBody>
          <a:bodyPr numCol="2" spcCol="360000">
            <a:normAutofit/>
          </a:bodyPr>
          <a:lstStyle/>
          <a:p>
            <a:r>
              <a:rPr lang="en-GB" sz="2800" dirty="0"/>
              <a:t>Equality </a:t>
            </a:r>
            <a:r>
              <a:rPr lang="en-GB" sz="2800" dirty="0">
                <a:latin typeface="Monaco" charset="0"/>
                <a:ea typeface="Monaco" charset="0"/>
                <a:cs typeface="Monaco" charset="0"/>
              </a:rPr>
              <a:t>=</a:t>
            </a:r>
          </a:p>
          <a:p>
            <a:pPr marL="0" indent="0">
              <a:spcBef>
                <a:spcPts val="800"/>
              </a:spcBef>
              <a:buNone/>
            </a:pPr>
            <a:r>
              <a:rPr lang="en-US" altLang="en-US" sz="1900" dirty="0">
                <a:latin typeface="Monaco" charset="0"/>
                <a:ea typeface="Monaco" charset="0"/>
                <a:cs typeface="Monaco" charset="0"/>
              </a:rPr>
              <a:t>	</a:t>
            </a:r>
            <a:r>
              <a:rPr lang="en-US" altLang="en-US" sz="1900" dirty="0" err="1">
                <a:latin typeface="Monaco" charset="0"/>
                <a:ea typeface="Monaco" charset="0"/>
                <a:cs typeface="Monaco" charset="0"/>
              </a:rPr>
              <a:t>lastName</a:t>
            </a:r>
            <a:r>
              <a:rPr lang="en-US" altLang="en-US" sz="1900" dirty="0">
                <a:latin typeface="Monaco" charset="0"/>
                <a:ea typeface="Monaco" charset="0"/>
                <a:cs typeface="Monaco" charset="0"/>
              </a:rPr>
              <a:t> = 'Smith'</a:t>
            </a:r>
          </a:p>
          <a:p>
            <a:pPr marL="0" indent="0">
              <a:spcBef>
                <a:spcPts val="800"/>
              </a:spcBef>
              <a:buNone/>
            </a:pPr>
            <a:r>
              <a:rPr lang="en-US" sz="1900" dirty="0">
                <a:latin typeface="Monaco" charset="0"/>
                <a:ea typeface="Monaco" charset="0"/>
                <a:cs typeface="Monaco" charset="0"/>
              </a:rPr>
              <a:t>	</a:t>
            </a:r>
            <a:r>
              <a:rPr lang="en-US" sz="1900" dirty="0" err="1">
                <a:latin typeface="Monaco" charset="0"/>
                <a:ea typeface="Monaco" charset="0"/>
                <a:cs typeface="Monaco" charset="0"/>
              </a:rPr>
              <a:t>dNum</a:t>
            </a:r>
            <a:r>
              <a:rPr lang="en-US" sz="1900" dirty="0">
                <a:latin typeface="Monaco" charset="0"/>
                <a:ea typeface="Monaco" charset="0"/>
                <a:cs typeface="Monaco" charset="0"/>
              </a:rPr>
              <a:t> = 2</a:t>
            </a:r>
            <a:endParaRPr lang="en-GB" sz="1900" dirty="0"/>
          </a:p>
          <a:p>
            <a:pPr lvl="1"/>
            <a:r>
              <a:rPr lang="en-GB" sz="2400" dirty="0"/>
              <a:t>Strict string equality: </a:t>
            </a:r>
            <a:r>
              <a:rPr lang="en-GB" sz="2400" dirty="0">
                <a:latin typeface="Monaco" charset="0"/>
                <a:ea typeface="Monaco" charset="0"/>
                <a:cs typeface="Monaco" charset="0"/>
              </a:rPr>
              <a:t>'Smith'</a:t>
            </a:r>
            <a:r>
              <a:rPr lang="en-GB" sz="2400" dirty="0"/>
              <a:t> is not the same as </a:t>
            </a:r>
            <a:r>
              <a:rPr lang="en-GB" sz="2400" dirty="0">
                <a:latin typeface="Monaco" charset="0"/>
                <a:ea typeface="Monaco" charset="0"/>
                <a:cs typeface="Monaco" charset="0"/>
              </a:rPr>
              <a:t>'Smith   '</a:t>
            </a:r>
          </a:p>
          <a:p>
            <a:r>
              <a:rPr lang="en-GB" sz="2800" dirty="0"/>
              <a:t>Not equal </a:t>
            </a:r>
            <a:r>
              <a:rPr lang="en-GB" sz="2800" dirty="0">
                <a:latin typeface="Monaco" charset="0"/>
                <a:ea typeface="Monaco" charset="0"/>
                <a:cs typeface="Monaco" charset="0"/>
              </a:rPr>
              <a:t>&lt;&gt;</a:t>
            </a:r>
            <a:r>
              <a:rPr lang="en-GB" sz="2800" dirty="0"/>
              <a:t> </a:t>
            </a:r>
            <a:br>
              <a:rPr lang="en-GB" sz="2800" dirty="0"/>
            </a:br>
            <a:r>
              <a:rPr lang="en-GB" sz="2800" dirty="0"/>
              <a:t>  ( sometimes </a:t>
            </a:r>
            <a:r>
              <a:rPr lang="en-GB" sz="2800" dirty="0">
                <a:latin typeface="Monaco" charset="0"/>
                <a:ea typeface="Monaco" charset="0"/>
                <a:cs typeface="Monaco" charset="0"/>
              </a:rPr>
              <a:t>!= </a:t>
            </a:r>
            <a:r>
              <a:rPr lang="en-GB" sz="2800" dirty="0"/>
              <a:t>)</a:t>
            </a:r>
            <a:endParaRPr lang="en-GB" dirty="0"/>
          </a:p>
          <a:p>
            <a:pPr marL="0" indent="0">
              <a:spcBef>
                <a:spcPts val="800"/>
              </a:spcBef>
              <a:buNone/>
            </a:pPr>
            <a:r>
              <a:rPr lang="en-US" altLang="en-US" sz="1900" dirty="0">
                <a:latin typeface="Monaco" charset="0"/>
                <a:ea typeface="Monaco" charset="0"/>
                <a:cs typeface="Monaco" charset="0"/>
              </a:rPr>
              <a:t>	</a:t>
            </a:r>
            <a:r>
              <a:rPr lang="en-US" altLang="en-US" sz="1900" dirty="0" err="1">
                <a:latin typeface="Monaco" charset="0"/>
                <a:ea typeface="Monaco" charset="0"/>
                <a:cs typeface="Monaco" charset="0"/>
              </a:rPr>
              <a:t>firstName</a:t>
            </a:r>
            <a:r>
              <a:rPr lang="en-US" altLang="en-US" sz="1900" dirty="0">
                <a:latin typeface="Monaco" charset="0"/>
                <a:ea typeface="Monaco" charset="0"/>
                <a:cs typeface="Monaco" charset="0"/>
              </a:rPr>
              <a:t> &lt;&gt; 'Fraser’</a:t>
            </a:r>
            <a:br>
              <a:rPr lang="en-US" altLang="en-US" sz="1900" dirty="0">
                <a:latin typeface="Monaco" charset="0"/>
                <a:ea typeface="Monaco" charset="0"/>
                <a:cs typeface="Monaco" charset="0"/>
              </a:rPr>
            </a:br>
            <a:endParaRPr lang="en-US" altLang="en-US" sz="1900" dirty="0">
              <a:latin typeface="Monaco" charset="0"/>
              <a:ea typeface="Monaco" charset="0"/>
              <a:cs typeface="Monaco" charset="0"/>
            </a:endParaRPr>
          </a:p>
          <a:p>
            <a:pPr marL="0" indent="0">
              <a:spcBef>
                <a:spcPts val="800"/>
              </a:spcBef>
              <a:buNone/>
            </a:pPr>
            <a:r>
              <a:rPr lang="en-US" altLang="en-US" sz="1900" dirty="0">
                <a:latin typeface="Monaco" charset="0"/>
                <a:ea typeface="Monaco" charset="0"/>
                <a:cs typeface="Monaco" charset="0"/>
              </a:rPr>
              <a:t>	</a:t>
            </a:r>
            <a:r>
              <a:rPr lang="en-US" altLang="en-US" sz="1900" dirty="0" err="1">
                <a:latin typeface="Monaco" charset="0"/>
                <a:ea typeface="Monaco" charset="0"/>
                <a:cs typeface="Monaco" charset="0"/>
              </a:rPr>
              <a:t>firstName</a:t>
            </a:r>
            <a:r>
              <a:rPr lang="en-US" altLang="en-US" sz="1900" dirty="0">
                <a:latin typeface="Monaco" charset="0"/>
                <a:ea typeface="Monaco" charset="0"/>
                <a:cs typeface="Monaco" charset="0"/>
              </a:rPr>
              <a:t> != 'Fraser’</a:t>
            </a:r>
            <a:endParaRPr lang="en-GB" sz="2800" dirty="0"/>
          </a:p>
          <a:p>
            <a:r>
              <a:rPr lang="en-GB" sz="2800" dirty="0"/>
              <a:t>Less than </a:t>
            </a:r>
            <a:r>
              <a:rPr lang="en-GB" sz="2800" dirty="0">
                <a:latin typeface="Monaco" charset="0"/>
                <a:ea typeface="Monaco" charset="0"/>
                <a:cs typeface="Monaco" charset="0"/>
              </a:rPr>
              <a:t>&lt;</a:t>
            </a:r>
            <a:r>
              <a:rPr lang="en-GB" sz="2800" dirty="0"/>
              <a:t> </a:t>
            </a:r>
          </a:p>
          <a:p>
            <a:pPr marL="0" indent="0">
              <a:buNone/>
            </a:pPr>
            <a:r>
              <a:rPr lang="en-US" altLang="en-US" sz="1900" dirty="0">
                <a:latin typeface="Monaco" charset="0"/>
                <a:ea typeface="Monaco" charset="0"/>
                <a:cs typeface="Monaco" charset="0"/>
              </a:rPr>
              <a:t>	salary &lt; 30000</a:t>
            </a:r>
            <a:endParaRPr lang="en-GB" sz="1900" dirty="0"/>
          </a:p>
          <a:p>
            <a:r>
              <a:rPr lang="en-GB" sz="2800" dirty="0"/>
              <a:t>Less than or equal </a:t>
            </a:r>
            <a:r>
              <a:rPr lang="en-GB" sz="2800" dirty="0">
                <a:latin typeface="Monaco" charset="0"/>
                <a:ea typeface="Monaco" charset="0"/>
                <a:cs typeface="Monaco" charset="0"/>
              </a:rPr>
              <a:t>&lt;=</a:t>
            </a:r>
            <a:endParaRPr lang="en-GB" sz="2800" dirty="0"/>
          </a:p>
          <a:p>
            <a:r>
              <a:rPr lang="en-GB" sz="2800" dirty="0"/>
              <a:t>Greater than </a:t>
            </a:r>
            <a:r>
              <a:rPr lang="en-GB" sz="2800" dirty="0">
                <a:latin typeface="Monaco" charset="0"/>
                <a:ea typeface="Monaco" charset="0"/>
                <a:cs typeface="Monaco" charset="0"/>
              </a:rPr>
              <a:t>&gt;</a:t>
            </a:r>
          </a:p>
          <a:p>
            <a:pPr marL="0" indent="0">
              <a:buNone/>
            </a:pPr>
            <a:r>
              <a:rPr lang="en-US" altLang="en-US" sz="1900" dirty="0">
                <a:latin typeface="Monaco" charset="0"/>
                <a:ea typeface="Monaco" charset="0"/>
                <a:cs typeface="Monaco" charset="0"/>
              </a:rPr>
              <a:t>	salary &gt; age * 1000</a:t>
            </a:r>
            <a:endParaRPr lang="en-GB" sz="1900" dirty="0">
              <a:latin typeface="Monaco" charset="0"/>
              <a:ea typeface="Monaco" charset="0"/>
              <a:cs typeface="Monaco" charset="0"/>
            </a:endParaRPr>
          </a:p>
          <a:p>
            <a:r>
              <a:rPr lang="en-GB" sz="2800" dirty="0"/>
              <a:t>Great than or equal </a:t>
            </a:r>
            <a:r>
              <a:rPr lang="en-GB" sz="2800" dirty="0">
                <a:latin typeface="Monaco" charset="0"/>
                <a:ea typeface="Monaco" charset="0"/>
                <a:cs typeface="Monaco" charset="0"/>
              </a:rPr>
              <a:t>&gt;=</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10</a:t>
            </a:fld>
            <a:endParaRPr lang="en-GB">
              <a:solidFill>
                <a:prstClr val="black">
                  <a:lumMod val="65000"/>
                  <a:lumOff val="35000"/>
                </a:prstClr>
              </a:solidFill>
            </a:endParaRPr>
          </a:p>
        </p:txBody>
      </p:sp>
    </p:spTree>
    <p:extLst>
      <p:ext uri="{BB962C8B-B14F-4D97-AF65-F5344CB8AC3E}">
        <p14:creationId xmlns:p14="http://schemas.microsoft.com/office/powerpoint/2010/main" val="9570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Logical connections: AND, OR, NOT</a:t>
            </a:r>
          </a:p>
        </p:txBody>
      </p:sp>
      <p:sp>
        <p:nvSpPr>
          <p:cNvPr id="3" name="Content Placeholder 2"/>
          <p:cNvSpPr>
            <a:spLocks noGrp="1"/>
          </p:cNvSpPr>
          <p:nvPr>
            <p:ph idx="1"/>
          </p:nvPr>
        </p:nvSpPr>
        <p:spPr>
          <a:xfrm>
            <a:off x="499298" y="1823378"/>
            <a:ext cx="11133905" cy="2660939"/>
          </a:xfrm>
        </p:spPr>
        <p:txBody>
          <a:bodyPr>
            <a:normAutofit fontScale="92500" lnSpcReduction="20000"/>
          </a:bodyPr>
          <a:lstStyle/>
          <a:p>
            <a:r>
              <a:rPr lang="en-GB" dirty="0"/>
              <a:t>Expressions can be connected together</a:t>
            </a:r>
          </a:p>
          <a:p>
            <a:r>
              <a:rPr lang="en-GB" dirty="0"/>
              <a:t>Parenthesis used to override binding</a:t>
            </a:r>
          </a:p>
          <a:p>
            <a:pPr lvl="1"/>
            <a:r>
              <a:rPr lang="en-GB" dirty="0"/>
              <a:t>NOT binds more strongly than AND</a:t>
            </a:r>
          </a:p>
          <a:p>
            <a:pPr lvl="1"/>
            <a:r>
              <a:rPr lang="en-GB" dirty="0"/>
              <a:t>AND binds more strongly than OR</a:t>
            </a:r>
            <a:endParaRPr lang="en-GB" i="1" dirty="0"/>
          </a:p>
          <a:p>
            <a:pPr marL="0" indent="0" algn="ctr">
              <a:buNone/>
            </a:pPr>
            <a:r>
              <a:rPr lang="en-GB" i="1" dirty="0"/>
              <a:t>What is the difference in the following queries?</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11</a:t>
            </a:fld>
            <a:endParaRPr lang="en-GB">
              <a:solidFill>
                <a:prstClr val="black">
                  <a:lumMod val="65000"/>
                  <a:lumOff val="35000"/>
                </a:prstClr>
              </a:solidFill>
            </a:endParaRPr>
          </a:p>
        </p:txBody>
      </p:sp>
      <p:sp>
        <p:nvSpPr>
          <p:cNvPr id="7" name="Content Placeholder 2"/>
          <p:cNvSpPr txBox="1">
            <a:spLocks/>
          </p:cNvSpPr>
          <p:nvPr/>
        </p:nvSpPr>
        <p:spPr>
          <a:xfrm>
            <a:off x="499298" y="4484317"/>
            <a:ext cx="11385789" cy="2573271"/>
          </a:xfrm>
          <a:prstGeom prst="rect">
            <a:avLst/>
          </a:prstGeom>
        </p:spPr>
        <p:txBody>
          <a:bodyPr vert="horz" lIns="91440" tIns="45720" rIns="91440" bIns="45720" numCol="3" rtlCol="0">
            <a:normAutofit lnSpcReduction="10000"/>
          </a:bodyPr>
          <a:lstStyle>
            <a:lvl1pPr marL="342900" indent="-342900" algn="l" defTabSz="914400" rtl="0" eaLnBrk="1" latinLnBrk="0" hangingPunct="1">
              <a:spcBef>
                <a:spcPts val="14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buNone/>
            </a:pPr>
            <a:r>
              <a:rPr lang="en-US" altLang="en-US" sz="1600" dirty="0">
                <a:latin typeface="Monaco" charset="0"/>
                <a:ea typeface="Monaco" charset="0"/>
                <a:cs typeface="Monaco" charset="0"/>
              </a:rPr>
              <a:t>SELECT </a:t>
            </a:r>
            <a:r>
              <a:rPr lang="en-US" altLang="en-US" sz="1600" dirty="0" err="1">
                <a:latin typeface="Monaco" charset="0"/>
                <a:ea typeface="Monaco" charset="0"/>
                <a:cs typeface="Monaco" charset="0"/>
              </a:rPr>
              <a:t>firstName</a:t>
            </a:r>
            <a:r>
              <a:rPr lang="en-US" altLang="en-US" sz="1600" dirty="0">
                <a:latin typeface="Monaco" charset="0"/>
                <a:ea typeface="Monaco" charset="0"/>
                <a:cs typeface="Monaco" charset="0"/>
              </a:rPr>
              <a:t>, </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       </a:t>
            </a:r>
            <a:r>
              <a:rPr lang="en-US" altLang="en-US" sz="1600" dirty="0" err="1">
                <a:latin typeface="Monaco" charset="0"/>
                <a:ea typeface="Monaco" charset="0"/>
                <a:cs typeface="Monaco" charset="0"/>
              </a:rPr>
              <a:t>lastName</a:t>
            </a:r>
            <a:r>
              <a:rPr lang="en-US" altLang="en-US" sz="1600" dirty="0">
                <a:latin typeface="Monaco" charset="0"/>
                <a:ea typeface="Monaco" charset="0"/>
                <a:cs typeface="Monaco" charset="0"/>
              </a:rPr>
              <a:t>,</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       </a:t>
            </a:r>
            <a:r>
              <a:rPr lang="en-US" altLang="en-US" sz="1600" dirty="0" err="1">
                <a:latin typeface="Monaco" charset="0"/>
                <a:ea typeface="Monaco" charset="0"/>
                <a:cs typeface="Monaco" charset="0"/>
              </a:rPr>
              <a:t>empdNum</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FROM   </a:t>
            </a:r>
            <a:r>
              <a:rPr lang="en-US" altLang="en-US" sz="1600" dirty="0" err="1">
                <a:latin typeface="Monaco" charset="0"/>
                <a:ea typeface="Monaco" charset="0"/>
                <a:cs typeface="Monaco" charset="0"/>
              </a:rPr>
              <a:t>DBEmployee</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WHERE  gender = 'M'</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AND    </a:t>
            </a:r>
            <a:r>
              <a:rPr lang="en-US" altLang="en-US" sz="1600" dirty="0" err="1">
                <a:latin typeface="Monaco" charset="0"/>
                <a:ea typeface="Monaco" charset="0"/>
                <a:cs typeface="Monaco" charset="0"/>
              </a:rPr>
              <a:t>empdNum</a:t>
            </a:r>
            <a:r>
              <a:rPr lang="en-US" altLang="en-US" sz="1600" dirty="0">
                <a:latin typeface="Monaco" charset="0"/>
                <a:ea typeface="Monaco" charset="0"/>
                <a:cs typeface="Monaco" charset="0"/>
              </a:rPr>
              <a:t> = 1</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OR     </a:t>
            </a:r>
            <a:r>
              <a:rPr lang="en-US" altLang="en-US" sz="1600" dirty="0" err="1">
                <a:latin typeface="Monaco" charset="0"/>
                <a:ea typeface="Monaco" charset="0"/>
                <a:cs typeface="Monaco" charset="0"/>
              </a:rPr>
              <a:t>empdNum</a:t>
            </a:r>
            <a:r>
              <a:rPr lang="en-US" altLang="en-US" sz="1600" dirty="0">
                <a:latin typeface="Monaco" charset="0"/>
                <a:ea typeface="Monaco" charset="0"/>
                <a:cs typeface="Monaco" charset="0"/>
              </a:rPr>
              <a:t> = 2;</a:t>
            </a:r>
          </a:p>
          <a:p>
            <a:pPr marL="0" indent="0">
              <a:buNone/>
            </a:pPr>
            <a:r>
              <a:rPr lang="en-US" altLang="en-US" sz="1600" dirty="0">
                <a:latin typeface="Monaco" charset="0"/>
                <a:ea typeface="Monaco" charset="0"/>
                <a:cs typeface="Monaco" charset="0"/>
              </a:rPr>
              <a:t>(14 rows)</a:t>
            </a:r>
          </a:p>
          <a:p>
            <a:pPr marL="0" indent="0">
              <a:buNone/>
            </a:pPr>
            <a:endParaRPr lang="en-GB" altLang="en-US" sz="1600" dirty="0">
              <a:latin typeface="Monaco" charset="0"/>
              <a:ea typeface="Monaco" charset="0"/>
              <a:cs typeface="Monaco" charset="0"/>
            </a:endParaRPr>
          </a:p>
          <a:p>
            <a:pPr marL="0" indent="0">
              <a:buNone/>
            </a:pPr>
            <a:r>
              <a:rPr lang="en-US" altLang="en-US" sz="1600" dirty="0">
                <a:latin typeface="Monaco" charset="0"/>
                <a:ea typeface="Monaco" charset="0"/>
                <a:cs typeface="Monaco" charset="0"/>
              </a:rPr>
              <a:t>SELECT </a:t>
            </a:r>
            <a:r>
              <a:rPr lang="en-US" altLang="en-US" sz="1600" dirty="0" err="1">
                <a:latin typeface="Monaco" charset="0"/>
                <a:ea typeface="Monaco" charset="0"/>
                <a:cs typeface="Monaco" charset="0"/>
              </a:rPr>
              <a:t>firstName</a:t>
            </a:r>
            <a:r>
              <a:rPr lang="en-US" altLang="en-US" sz="1600" dirty="0">
                <a:latin typeface="Monaco" charset="0"/>
                <a:ea typeface="Monaco" charset="0"/>
                <a:cs typeface="Monaco" charset="0"/>
              </a:rPr>
              <a:t>, </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       </a:t>
            </a:r>
            <a:r>
              <a:rPr lang="en-US" altLang="en-US" sz="1600" dirty="0" err="1">
                <a:latin typeface="Monaco" charset="0"/>
                <a:ea typeface="Monaco" charset="0"/>
                <a:cs typeface="Monaco" charset="0"/>
              </a:rPr>
              <a:t>lastName</a:t>
            </a:r>
            <a:r>
              <a:rPr lang="en-US" altLang="en-US" sz="1600" dirty="0">
                <a:latin typeface="Monaco" charset="0"/>
                <a:ea typeface="Monaco" charset="0"/>
                <a:cs typeface="Monaco" charset="0"/>
              </a:rPr>
              <a:t>, </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       </a:t>
            </a:r>
            <a:r>
              <a:rPr lang="en-US" altLang="en-US" sz="1600" dirty="0" err="1">
                <a:latin typeface="Monaco" charset="0"/>
                <a:ea typeface="Monaco" charset="0"/>
                <a:cs typeface="Monaco" charset="0"/>
              </a:rPr>
              <a:t>empdNum</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FROM   </a:t>
            </a:r>
            <a:r>
              <a:rPr lang="en-US" altLang="en-US" sz="1600" dirty="0" err="1">
                <a:latin typeface="Monaco" charset="0"/>
                <a:ea typeface="Monaco" charset="0"/>
                <a:cs typeface="Monaco" charset="0"/>
              </a:rPr>
              <a:t>DBEmployee</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WHERE  gender = 'M'</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AND NOT </a:t>
            </a:r>
            <a:r>
              <a:rPr lang="en-US" altLang="en-US" sz="1600" dirty="0" err="1">
                <a:latin typeface="Monaco" charset="0"/>
                <a:ea typeface="Monaco" charset="0"/>
                <a:cs typeface="Monaco" charset="0"/>
              </a:rPr>
              <a:t>empdNum</a:t>
            </a:r>
            <a:r>
              <a:rPr lang="en-US" altLang="en-US" sz="1600" dirty="0">
                <a:latin typeface="Monaco" charset="0"/>
                <a:ea typeface="Monaco" charset="0"/>
                <a:cs typeface="Monaco" charset="0"/>
              </a:rPr>
              <a:t> = 1</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OR     </a:t>
            </a:r>
            <a:r>
              <a:rPr lang="en-US" altLang="en-US" sz="1600" dirty="0" err="1">
                <a:latin typeface="Monaco" charset="0"/>
                <a:ea typeface="Monaco" charset="0"/>
                <a:cs typeface="Monaco" charset="0"/>
              </a:rPr>
              <a:t>empdNum</a:t>
            </a:r>
            <a:r>
              <a:rPr lang="en-US" altLang="en-US" sz="1600" dirty="0">
                <a:latin typeface="Monaco" charset="0"/>
                <a:ea typeface="Monaco" charset="0"/>
                <a:cs typeface="Monaco" charset="0"/>
              </a:rPr>
              <a:t> = 2;</a:t>
            </a:r>
          </a:p>
          <a:p>
            <a:pPr marL="0" indent="0">
              <a:buNone/>
            </a:pPr>
            <a:r>
              <a:rPr lang="en-US" altLang="en-US" sz="1600" dirty="0">
                <a:latin typeface="Monaco" charset="0"/>
                <a:ea typeface="Monaco" charset="0"/>
                <a:cs typeface="Monaco" charset="0"/>
              </a:rPr>
              <a:t>(19 rows)</a:t>
            </a:r>
          </a:p>
          <a:p>
            <a:pPr marL="0" indent="0">
              <a:buNone/>
            </a:pPr>
            <a:endParaRPr lang="en-GB" altLang="en-US" sz="1600" dirty="0">
              <a:latin typeface="Monaco" charset="0"/>
              <a:ea typeface="Monaco" charset="0"/>
              <a:cs typeface="Monaco" charset="0"/>
            </a:endParaRPr>
          </a:p>
          <a:p>
            <a:pPr marL="0" indent="0">
              <a:buNone/>
            </a:pPr>
            <a:r>
              <a:rPr lang="en-US" altLang="en-US" sz="1600" dirty="0">
                <a:latin typeface="Monaco" charset="0"/>
                <a:ea typeface="Monaco" charset="0"/>
                <a:cs typeface="Monaco" charset="0"/>
              </a:rPr>
              <a:t>SELECT </a:t>
            </a:r>
            <a:r>
              <a:rPr lang="en-US" altLang="en-US" sz="1600" dirty="0" err="1">
                <a:latin typeface="Monaco" charset="0"/>
                <a:ea typeface="Monaco" charset="0"/>
                <a:cs typeface="Monaco" charset="0"/>
              </a:rPr>
              <a:t>firstName</a:t>
            </a:r>
            <a:r>
              <a:rPr lang="en-US" altLang="en-US" sz="1600" dirty="0">
                <a:latin typeface="Monaco" charset="0"/>
                <a:ea typeface="Monaco" charset="0"/>
                <a:cs typeface="Monaco" charset="0"/>
              </a:rPr>
              <a:t>, </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       </a:t>
            </a:r>
            <a:r>
              <a:rPr lang="en-US" altLang="en-US" sz="1600" dirty="0" err="1">
                <a:latin typeface="Monaco" charset="0"/>
                <a:ea typeface="Monaco" charset="0"/>
                <a:cs typeface="Monaco" charset="0"/>
              </a:rPr>
              <a:t>lastName</a:t>
            </a:r>
            <a:r>
              <a:rPr lang="en-US" altLang="en-US" sz="1600" dirty="0">
                <a:latin typeface="Monaco" charset="0"/>
                <a:ea typeface="Monaco" charset="0"/>
                <a:cs typeface="Monaco" charset="0"/>
              </a:rPr>
              <a:t>,</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       </a:t>
            </a:r>
            <a:r>
              <a:rPr lang="en-US" altLang="en-US" sz="1600" dirty="0" err="1">
                <a:latin typeface="Monaco" charset="0"/>
                <a:ea typeface="Monaco" charset="0"/>
                <a:cs typeface="Monaco" charset="0"/>
              </a:rPr>
              <a:t>empdNum</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FROM   </a:t>
            </a:r>
            <a:r>
              <a:rPr lang="en-US" altLang="en-US" sz="1600" dirty="0" err="1">
                <a:latin typeface="Monaco" charset="0"/>
                <a:ea typeface="Monaco" charset="0"/>
                <a:cs typeface="Monaco" charset="0"/>
              </a:rPr>
              <a:t>DBEmployee</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WHERE  gender = 'M'</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AND NOT (</a:t>
            </a:r>
            <a:r>
              <a:rPr lang="en-US" altLang="en-US" sz="1600" dirty="0" err="1">
                <a:latin typeface="Monaco" charset="0"/>
                <a:ea typeface="Monaco" charset="0"/>
                <a:cs typeface="Monaco" charset="0"/>
              </a:rPr>
              <a:t>empdNum</a:t>
            </a:r>
            <a:r>
              <a:rPr lang="en-US" altLang="en-US" sz="1600" dirty="0">
                <a:latin typeface="Monaco" charset="0"/>
                <a:ea typeface="Monaco" charset="0"/>
                <a:cs typeface="Monaco" charset="0"/>
              </a:rPr>
              <a:t> = 1</a:t>
            </a:r>
            <a:br>
              <a:rPr lang="en-US" altLang="en-US" sz="1600" dirty="0">
                <a:latin typeface="Monaco" charset="0"/>
                <a:ea typeface="Monaco" charset="0"/>
                <a:cs typeface="Monaco" charset="0"/>
              </a:rPr>
            </a:br>
            <a:r>
              <a:rPr lang="en-US" altLang="en-US" sz="1600" dirty="0">
                <a:latin typeface="Monaco" charset="0"/>
                <a:ea typeface="Monaco" charset="0"/>
                <a:cs typeface="Monaco" charset="0"/>
              </a:rPr>
              <a:t>OR     </a:t>
            </a:r>
            <a:r>
              <a:rPr lang="en-US" altLang="en-US" sz="1600" dirty="0" err="1">
                <a:latin typeface="Monaco" charset="0"/>
                <a:ea typeface="Monaco" charset="0"/>
                <a:cs typeface="Monaco" charset="0"/>
              </a:rPr>
              <a:t>empdNum</a:t>
            </a:r>
            <a:r>
              <a:rPr lang="en-US" altLang="en-US" sz="1600" dirty="0">
                <a:latin typeface="Monaco" charset="0"/>
                <a:ea typeface="Monaco" charset="0"/>
                <a:cs typeface="Monaco" charset="0"/>
              </a:rPr>
              <a:t> = 2);</a:t>
            </a:r>
            <a:endParaRPr lang="en-GB" altLang="en-US" sz="1600" dirty="0">
              <a:latin typeface="Monaco" charset="0"/>
              <a:ea typeface="Monaco" charset="0"/>
              <a:cs typeface="Monaco" charset="0"/>
            </a:endParaRPr>
          </a:p>
          <a:p>
            <a:pPr marL="0" indent="0">
              <a:buNone/>
            </a:pPr>
            <a:r>
              <a:rPr lang="en-GB" sz="1600" dirty="0">
                <a:latin typeface="Monaco" charset="0"/>
                <a:ea typeface="Monaco" charset="0"/>
                <a:cs typeface="Monaco" charset="0"/>
              </a:rPr>
              <a:t>(11 rows)</a:t>
            </a:r>
          </a:p>
          <a:p>
            <a:pPr marL="0" indent="0">
              <a:buNone/>
            </a:pPr>
            <a:endParaRPr lang="en-GB" sz="1600" dirty="0">
              <a:latin typeface="Monaco" charset="0"/>
              <a:ea typeface="Monaco" charset="0"/>
              <a:cs typeface="Monaco" charset="0"/>
            </a:endParaRPr>
          </a:p>
        </p:txBody>
      </p:sp>
    </p:spTree>
    <p:extLst>
      <p:ext uri="{BB962C8B-B14F-4D97-AF65-F5344CB8AC3E}">
        <p14:creationId xmlns:p14="http://schemas.microsoft.com/office/powerpoint/2010/main" val="1712488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60" name="Rectangle 4"/>
          <p:cNvSpPr>
            <a:spLocks noGrp="1" noChangeArrowheads="1"/>
          </p:cNvSpPr>
          <p:nvPr>
            <p:ph idx="1"/>
          </p:nvPr>
        </p:nvSpPr>
        <p:spPr bwMode="auto">
          <a:xfrm>
            <a:off x="4800604" y="3302061"/>
            <a:ext cx="2016125" cy="35877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blurRad="63500" dist="35921" dir="2700000" algn="ctr" rotWithShape="0">
                    <a:schemeClr val="bg2"/>
                  </a:outerShdw>
                </a:effectLst>
              </a14:hiddenEffects>
            </a:ext>
          </a:extLst>
        </p:spPr>
        <p:txBody>
          <a:bodyPr wrap="square" numCol="1" anchor="t" anchorCtr="0" compatLnSpc="1">
            <a:prstTxWarp prst="textNoShape">
              <a:avLst/>
            </a:prstTxWarp>
          </a:bodyPr>
          <a:lstStyle/>
          <a:p>
            <a:pPr algn="ctr">
              <a:lnSpc>
                <a:spcPct val="70000"/>
              </a:lnSpc>
              <a:spcBef>
                <a:spcPct val="0"/>
              </a:spcBef>
              <a:buFont typeface="Wingdings" charset="2"/>
              <a:buNone/>
            </a:pPr>
            <a:r>
              <a:rPr lang="en-NZ" altLang="en-US" sz="1100" b="1"/>
              <a:t>Based on</a:t>
            </a:r>
          </a:p>
          <a:p>
            <a:pPr algn="ctr">
              <a:lnSpc>
                <a:spcPct val="70000"/>
              </a:lnSpc>
              <a:spcBef>
                <a:spcPct val="0"/>
              </a:spcBef>
              <a:buFont typeface="Wingdings" charset="2"/>
              <a:buNone/>
            </a:pPr>
            <a:r>
              <a:rPr lang="en-NZ" altLang="en-US" sz="1100" b="1"/>
              <a:t> SET THEORY</a:t>
            </a:r>
            <a:endParaRPr lang="en-GB" altLang="en-US" sz="1100" b="1"/>
          </a:p>
        </p:txBody>
      </p:sp>
      <p:pic>
        <p:nvPicPr>
          <p:cNvPr id="96275" name="Picture 19"/>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495551" y="1789174"/>
            <a:ext cx="1871662" cy="1335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sp>
        <p:nvSpPr>
          <p:cNvPr id="96277" name="Text Box 21"/>
          <p:cNvSpPr txBox="1">
            <a:spLocks noChangeArrowheads="1"/>
          </p:cNvSpPr>
          <p:nvPr/>
        </p:nvSpPr>
        <p:spPr bwMode="auto">
          <a:xfrm>
            <a:off x="2928938" y="3084571"/>
            <a:ext cx="78105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NZ" altLang="x-none"/>
              <a:t>Union</a:t>
            </a:r>
          </a:p>
          <a:p>
            <a:pPr algn="ctr" eaLnBrk="1" hangingPunct="1"/>
            <a:r>
              <a:rPr lang="en-NZ" altLang="x-none"/>
              <a:t>(OR)</a:t>
            </a:r>
            <a:endParaRPr lang="en-GB" altLang="x-none"/>
          </a:p>
        </p:txBody>
      </p:sp>
      <p:pic>
        <p:nvPicPr>
          <p:cNvPr id="96276" name="Picture 20"/>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248526" y="1789174"/>
            <a:ext cx="1943100" cy="1385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sp>
        <p:nvSpPr>
          <p:cNvPr id="96278" name="Text Box 22"/>
          <p:cNvSpPr txBox="1">
            <a:spLocks noChangeArrowheads="1"/>
          </p:cNvSpPr>
          <p:nvPr/>
        </p:nvSpPr>
        <p:spPr bwMode="auto">
          <a:xfrm>
            <a:off x="7464426" y="3157596"/>
            <a:ext cx="136525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NZ" altLang="x-none"/>
              <a:t>Intersection</a:t>
            </a:r>
          </a:p>
          <a:p>
            <a:pPr algn="ctr" eaLnBrk="1" hangingPunct="1"/>
            <a:r>
              <a:rPr lang="en-NZ" altLang="x-none"/>
              <a:t>(AND)</a:t>
            </a:r>
            <a:endParaRPr lang="en-GB" altLang="x-none"/>
          </a:p>
        </p:txBody>
      </p:sp>
      <p:pic>
        <p:nvPicPr>
          <p:cNvPr id="43016" name="Picture 24" descr="A is a subset of B">
            <a:hlinkClick r:id="rId4" tooltip="A is a subset of B"/>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7177091" y="4092636"/>
            <a:ext cx="2016125" cy="143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6281" name="Text Box 25"/>
          <p:cNvSpPr txBox="1">
            <a:spLocks noChangeArrowheads="1"/>
          </p:cNvSpPr>
          <p:nvPr/>
        </p:nvSpPr>
        <p:spPr bwMode="auto">
          <a:xfrm>
            <a:off x="7321551" y="5461061"/>
            <a:ext cx="1962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NZ" altLang="x-none"/>
              <a:t>A is a subset of B</a:t>
            </a:r>
            <a:endParaRPr lang="en-GB" altLang="x-none"/>
          </a:p>
        </p:txBody>
      </p:sp>
      <p:pic>
        <p:nvPicPr>
          <p:cNvPr id="43018" name="Picture 27" descr="B minus A">
            <a:hlinkClick r:id="rId6" tooltip="B minus A"/>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2424113" y="4092636"/>
            <a:ext cx="1944688" cy="138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6284" name="Text Box 28"/>
          <p:cNvSpPr txBox="1">
            <a:spLocks noChangeArrowheads="1"/>
          </p:cNvSpPr>
          <p:nvPr/>
        </p:nvSpPr>
        <p:spPr bwMode="auto">
          <a:xfrm>
            <a:off x="2066132" y="5571785"/>
            <a:ext cx="266065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wrap="none">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NZ" altLang="x-none"/>
              <a:t>Difference</a:t>
            </a:r>
          </a:p>
          <a:p>
            <a:pPr algn="ctr" eaLnBrk="1" hangingPunct="1"/>
            <a:r>
              <a:rPr lang="en-NZ" altLang="x-none" dirty="0"/>
              <a:t>(B is true NOT also in A)</a:t>
            </a:r>
            <a:endParaRPr lang="en-GB" altLang="x-none" dirty="0"/>
          </a:p>
        </p:txBody>
      </p:sp>
      <p:sp>
        <p:nvSpPr>
          <p:cNvPr id="3" name="Title 2">
            <a:extLst>
              <a:ext uri="{FF2B5EF4-FFF2-40B4-BE49-F238E27FC236}">
                <a16:creationId xmlns:a16="http://schemas.microsoft.com/office/drawing/2014/main" id="{C5A978C5-854F-E244-9BBB-6574342CE256}"/>
              </a:ext>
            </a:extLst>
          </p:cNvPr>
          <p:cNvSpPr>
            <a:spLocks noGrp="1"/>
          </p:cNvSpPr>
          <p:nvPr>
            <p:ph type="title"/>
          </p:nvPr>
        </p:nvSpPr>
        <p:spPr>
          <a:xfrm>
            <a:off x="3" y="618504"/>
            <a:ext cx="11885084" cy="803955"/>
          </a:xfrm>
        </p:spPr>
        <p:txBody>
          <a:bodyPr/>
          <a:lstStyle/>
          <a:p>
            <a:r>
              <a:rPr lang="en-US" dirty="0"/>
              <a:t>Logical Conditions</a:t>
            </a:r>
          </a:p>
        </p:txBody>
      </p:sp>
    </p:spTree>
    <p:extLst>
      <p:ext uri="{BB962C8B-B14F-4D97-AF65-F5344CB8AC3E}">
        <p14:creationId xmlns:p14="http://schemas.microsoft.com/office/powerpoint/2010/main" val="3613270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785BDCCA-C752-EB4A-A675-27D86D663D40}"/>
              </a:ext>
            </a:extLst>
          </p:cNvPr>
          <p:cNvSpPr/>
          <p:nvPr/>
        </p:nvSpPr>
        <p:spPr>
          <a:xfrm>
            <a:off x="5022117" y="2456859"/>
            <a:ext cx="2113472" cy="20185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EB5180F3-BF1C-3B4F-8D91-35B66EED1E93}"/>
              </a:ext>
            </a:extLst>
          </p:cNvPr>
          <p:cNvSpPr/>
          <p:nvPr/>
        </p:nvSpPr>
        <p:spPr>
          <a:xfrm>
            <a:off x="6520238" y="2522995"/>
            <a:ext cx="2113472" cy="2018581"/>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4D70BD3B-2A57-9041-B46F-72E7E503E494}"/>
              </a:ext>
            </a:extLst>
          </p:cNvPr>
          <p:cNvSpPr txBox="1"/>
          <p:nvPr/>
        </p:nvSpPr>
        <p:spPr>
          <a:xfrm>
            <a:off x="3951003" y="4653082"/>
            <a:ext cx="312906" cy="369332"/>
          </a:xfrm>
          <a:prstGeom prst="rect">
            <a:avLst/>
          </a:prstGeom>
          <a:noFill/>
        </p:spPr>
        <p:txBody>
          <a:bodyPr wrap="none" rtlCol="0">
            <a:spAutoFit/>
          </a:bodyPr>
          <a:lstStyle/>
          <a:p>
            <a:r>
              <a:rPr lang="en-GB" dirty="0"/>
              <a:t>1</a:t>
            </a:r>
          </a:p>
        </p:txBody>
      </p:sp>
      <p:sp>
        <p:nvSpPr>
          <p:cNvPr id="9" name="TextBox 8">
            <a:extLst>
              <a:ext uri="{FF2B5EF4-FFF2-40B4-BE49-F238E27FC236}">
                <a16:creationId xmlns:a16="http://schemas.microsoft.com/office/drawing/2014/main" id="{C5A6D3D5-CB81-FE4A-9D9D-2277C099BEDF}"/>
              </a:ext>
            </a:extLst>
          </p:cNvPr>
          <p:cNvSpPr txBox="1"/>
          <p:nvPr/>
        </p:nvSpPr>
        <p:spPr>
          <a:xfrm>
            <a:off x="7582963" y="3042037"/>
            <a:ext cx="312906" cy="369332"/>
          </a:xfrm>
          <a:prstGeom prst="rect">
            <a:avLst/>
          </a:prstGeom>
          <a:noFill/>
        </p:spPr>
        <p:txBody>
          <a:bodyPr wrap="none" rtlCol="0">
            <a:spAutoFit/>
          </a:bodyPr>
          <a:lstStyle/>
          <a:p>
            <a:r>
              <a:rPr lang="en-GB" dirty="0"/>
              <a:t>3</a:t>
            </a:r>
          </a:p>
        </p:txBody>
      </p:sp>
      <p:sp>
        <p:nvSpPr>
          <p:cNvPr id="10" name="TextBox 9">
            <a:extLst>
              <a:ext uri="{FF2B5EF4-FFF2-40B4-BE49-F238E27FC236}">
                <a16:creationId xmlns:a16="http://schemas.microsoft.com/office/drawing/2014/main" id="{F88F777C-3C23-6C4E-849C-384FB038DDD1}"/>
              </a:ext>
            </a:extLst>
          </p:cNvPr>
          <p:cNvSpPr txBox="1"/>
          <p:nvPr/>
        </p:nvSpPr>
        <p:spPr>
          <a:xfrm>
            <a:off x="6664008" y="3162952"/>
            <a:ext cx="312906" cy="369332"/>
          </a:xfrm>
          <a:prstGeom prst="rect">
            <a:avLst/>
          </a:prstGeom>
          <a:noFill/>
        </p:spPr>
        <p:txBody>
          <a:bodyPr wrap="none" rtlCol="0">
            <a:spAutoFit/>
          </a:bodyPr>
          <a:lstStyle/>
          <a:p>
            <a:r>
              <a:rPr lang="en-GB" dirty="0"/>
              <a:t>6</a:t>
            </a:r>
          </a:p>
        </p:txBody>
      </p:sp>
      <p:sp>
        <p:nvSpPr>
          <p:cNvPr id="11" name="TextBox 10">
            <a:extLst>
              <a:ext uri="{FF2B5EF4-FFF2-40B4-BE49-F238E27FC236}">
                <a16:creationId xmlns:a16="http://schemas.microsoft.com/office/drawing/2014/main" id="{4F22C32B-D2A8-1840-8E72-D33F5CED7D75}"/>
              </a:ext>
            </a:extLst>
          </p:cNvPr>
          <p:cNvSpPr txBox="1"/>
          <p:nvPr/>
        </p:nvSpPr>
        <p:spPr>
          <a:xfrm>
            <a:off x="8008415" y="2352284"/>
            <a:ext cx="319318" cy="369332"/>
          </a:xfrm>
          <a:prstGeom prst="rect">
            <a:avLst/>
          </a:prstGeom>
          <a:noFill/>
        </p:spPr>
        <p:txBody>
          <a:bodyPr wrap="none" rtlCol="0">
            <a:spAutoFit/>
          </a:bodyPr>
          <a:lstStyle/>
          <a:p>
            <a:r>
              <a:rPr lang="en-GB" b="1" dirty="0"/>
              <a:t>B</a:t>
            </a:r>
          </a:p>
        </p:txBody>
      </p:sp>
      <p:sp>
        <p:nvSpPr>
          <p:cNvPr id="12" name="TextBox 11">
            <a:extLst>
              <a:ext uri="{FF2B5EF4-FFF2-40B4-BE49-F238E27FC236}">
                <a16:creationId xmlns:a16="http://schemas.microsoft.com/office/drawing/2014/main" id="{C9C14D42-EE88-2C4D-94EA-D2017C3FCEF4}"/>
              </a:ext>
            </a:extLst>
          </p:cNvPr>
          <p:cNvSpPr txBox="1"/>
          <p:nvPr/>
        </p:nvSpPr>
        <p:spPr>
          <a:xfrm>
            <a:off x="5022117" y="2415737"/>
            <a:ext cx="356188" cy="369332"/>
          </a:xfrm>
          <a:prstGeom prst="rect">
            <a:avLst/>
          </a:prstGeom>
          <a:noFill/>
        </p:spPr>
        <p:txBody>
          <a:bodyPr wrap="none" rtlCol="0">
            <a:spAutoFit/>
          </a:bodyPr>
          <a:lstStyle/>
          <a:p>
            <a:r>
              <a:rPr lang="en-GB" b="1" dirty="0"/>
              <a:t>A</a:t>
            </a:r>
          </a:p>
        </p:txBody>
      </p:sp>
      <p:sp>
        <p:nvSpPr>
          <p:cNvPr id="13" name="Rectangle 12">
            <a:extLst>
              <a:ext uri="{FF2B5EF4-FFF2-40B4-BE49-F238E27FC236}">
                <a16:creationId xmlns:a16="http://schemas.microsoft.com/office/drawing/2014/main" id="{59922F5A-55D7-774E-8A9D-9E548AE45782}"/>
              </a:ext>
            </a:extLst>
          </p:cNvPr>
          <p:cNvSpPr/>
          <p:nvPr/>
        </p:nvSpPr>
        <p:spPr>
          <a:xfrm>
            <a:off x="3727307" y="2144490"/>
            <a:ext cx="5331125" cy="3020486"/>
          </a:xfrm>
          <a:prstGeom prst="rect">
            <a:avLst/>
          </a:prstGeom>
          <a:noFill/>
          <a:ln>
            <a:solidFill>
              <a:srgbClr val="00206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6746F96D-B692-F149-8FF6-5C10599170C7}"/>
              </a:ext>
            </a:extLst>
          </p:cNvPr>
          <p:cNvSpPr txBox="1"/>
          <p:nvPr/>
        </p:nvSpPr>
        <p:spPr>
          <a:xfrm>
            <a:off x="5322717" y="3199840"/>
            <a:ext cx="312906" cy="369332"/>
          </a:xfrm>
          <a:prstGeom prst="rect">
            <a:avLst/>
          </a:prstGeom>
          <a:noFill/>
        </p:spPr>
        <p:txBody>
          <a:bodyPr wrap="none" rtlCol="0">
            <a:spAutoFit/>
          </a:bodyPr>
          <a:lstStyle/>
          <a:p>
            <a:r>
              <a:rPr lang="en-GB" dirty="0"/>
              <a:t>2</a:t>
            </a:r>
          </a:p>
        </p:txBody>
      </p:sp>
      <p:sp>
        <p:nvSpPr>
          <p:cNvPr id="15" name="TextBox 14">
            <a:extLst>
              <a:ext uri="{FF2B5EF4-FFF2-40B4-BE49-F238E27FC236}">
                <a16:creationId xmlns:a16="http://schemas.microsoft.com/office/drawing/2014/main" id="{6C2052D6-D5A5-3A4D-9148-C3D7FA8CA937}"/>
              </a:ext>
            </a:extLst>
          </p:cNvPr>
          <p:cNvSpPr txBox="1"/>
          <p:nvPr/>
        </p:nvSpPr>
        <p:spPr>
          <a:xfrm>
            <a:off x="5846056" y="2885157"/>
            <a:ext cx="312906" cy="369332"/>
          </a:xfrm>
          <a:prstGeom prst="rect">
            <a:avLst/>
          </a:prstGeom>
          <a:noFill/>
        </p:spPr>
        <p:txBody>
          <a:bodyPr wrap="none" rtlCol="0">
            <a:spAutoFit/>
          </a:bodyPr>
          <a:lstStyle/>
          <a:p>
            <a:r>
              <a:rPr lang="en-GB" dirty="0"/>
              <a:t>4</a:t>
            </a:r>
          </a:p>
        </p:txBody>
      </p:sp>
      <p:sp>
        <p:nvSpPr>
          <p:cNvPr id="16" name="TextBox 15">
            <a:extLst>
              <a:ext uri="{FF2B5EF4-FFF2-40B4-BE49-F238E27FC236}">
                <a16:creationId xmlns:a16="http://schemas.microsoft.com/office/drawing/2014/main" id="{D30FF454-1E97-F24C-9F38-1C269136F2AA}"/>
              </a:ext>
            </a:extLst>
          </p:cNvPr>
          <p:cNvSpPr txBox="1"/>
          <p:nvPr/>
        </p:nvSpPr>
        <p:spPr>
          <a:xfrm>
            <a:off x="5700848" y="3603677"/>
            <a:ext cx="312906" cy="369332"/>
          </a:xfrm>
          <a:prstGeom prst="rect">
            <a:avLst/>
          </a:prstGeom>
          <a:noFill/>
        </p:spPr>
        <p:txBody>
          <a:bodyPr wrap="none" rtlCol="0">
            <a:spAutoFit/>
          </a:bodyPr>
          <a:lstStyle/>
          <a:p>
            <a:r>
              <a:rPr lang="en-GB" dirty="0"/>
              <a:t>8</a:t>
            </a:r>
          </a:p>
        </p:txBody>
      </p:sp>
      <p:sp>
        <p:nvSpPr>
          <p:cNvPr id="17" name="TextBox 16">
            <a:extLst>
              <a:ext uri="{FF2B5EF4-FFF2-40B4-BE49-F238E27FC236}">
                <a16:creationId xmlns:a16="http://schemas.microsoft.com/office/drawing/2014/main" id="{967CA686-F814-6A42-A8C0-5EEDABE392C8}"/>
              </a:ext>
            </a:extLst>
          </p:cNvPr>
          <p:cNvSpPr txBox="1"/>
          <p:nvPr/>
        </p:nvSpPr>
        <p:spPr>
          <a:xfrm>
            <a:off x="7782808" y="3589155"/>
            <a:ext cx="312906" cy="369332"/>
          </a:xfrm>
          <a:prstGeom prst="rect">
            <a:avLst/>
          </a:prstGeom>
          <a:noFill/>
        </p:spPr>
        <p:txBody>
          <a:bodyPr wrap="none" rtlCol="0">
            <a:spAutoFit/>
          </a:bodyPr>
          <a:lstStyle/>
          <a:p>
            <a:r>
              <a:rPr lang="en-GB" dirty="0"/>
              <a:t>9</a:t>
            </a:r>
          </a:p>
        </p:txBody>
      </p:sp>
      <p:sp>
        <p:nvSpPr>
          <p:cNvPr id="18" name="TextBox 17">
            <a:extLst>
              <a:ext uri="{FF2B5EF4-FFF2-40B4-BE49-F238E27FC236}">
                <a16:creationId xmlns:a16="http://schemas.microsoft.com/office/drawing/2014/main" id="{EC726C72-20EA-9947-9586-F8B390C3E425}"/>
              </a:ext>
            </a:extLst>
          </p:cNvPr>
          <p:cNvSpPr txBox="1"/>
          <p:nvPr/>
        </p:nvSpPr>
        <p:spPr>
          <a:xfrm>
            <a:off x="4478533" y="4283750"/>
            <a:ext cx="312906" cy="369332"/>
          </a:xfrm>
          <a:prstGeom prst="rect">
            <a:avLst/>
          </a:prstGeom>
          <a:noFill/>
        </p:spPr>
        <p:txBody>
          <a:bodyPr wrap="none" rtlCol="0">
            <a:spAutoFit/>
          </a:bodyPr>
          <a:lstStyle/>
          <a:p>
            <a:r>
              <a:rPr lang="en-GB" dirty="0"/>
              <a:t>5</a:t>
            </a:r>
          </a:p>
        </p:txBody>
      </p:sp>
      <p:sp>
        <p:nvSpPr>
          <p:cNvPr id="19" name="TextBox 18">
            <a:extLst>
              <a:ext uri="{FF2B5EF4-FFF2-40B4-BE49-F238E27FC236}">
                <a16:creationId xmlns:a16="http://schemas.microsoft.com/office/drawing/2014/main" id="{620802FB-40C8-6849-A136-39A548A56886}"/>
              </a:ext>
            </a:extLst>
          </p:cNvPr>
          <p:cNvSpPr txBox="1"/>
          <p:nvPr/>
        </p:nvSpPr>
        <p:spPr>
          <a:xfrm>
            <a:off x="236170" y="299834"/>
            <a:ext cx="8267522" cy="1692771"/>
          </a:xfrm>
          <a:prstGeom prst="rect">
            <a:avLst/>
          </a:prstGeom>
          <a:noFill/>
        </p:spPr>
        <p:txBody>
          <a:bodyPr wrap="square" rtlCol="0">
            <a:spAutoFit/>
          </a:bodyPr>
          <a:lstStyle/>
          <a:p>
            <a:r>
              <a:rPr lang="en-GB" sz="3200" b="1" dirty="0"/>
              <a:t>Example</a:t>
            </a:r>
          </a:p>
          <a:p>
            <a:r>
              <a:rPr lang="en-GB" dirty="0"/>
              <a:t>Set of integer values from  1 to 9 (inclusive)</a:t>
            </a:r>
            <a:br>
              <a:rPr lang="en-GB" dirty="0"/>
            </a:br>
            <a:br>
              <a:rPr lang="en-GB" dirty="0"/>
            </a:br>
            <a:r>
              <a:rPr lang="en-GB" dirty="0">
                <a:solidFill>
                  <a:srgbClr val="FF0000"/>
                </a:solidFill>
              </a:rPr>
              <a:t>Set A = integer result when divided by 2</a:t>
            </a:r>
            <a:br>
              <a:rPr lang="en-GB" dirty="0">
                <a:solidFill>
                  <a:srgbClr val="FF0000"/>
                </a:solidFill>
              </a:rPr>
            </a:br>
            <a:r>
              <a:rPr lang="en-GB" dirty="0">
                <a:solidFill>
                  <a:srgbClr val="FF0000"/>
                </a:solidFill>
              </a:rPr>
              <a:t>Set B = integer result when divided by 3</a:t>
            </a:r>
          </a:p>
        </p:txBody>
      </p:sp>
      <p:sp>
        <p:nvSpPr>
          <p:cNvPr id="20" name="TextBox 19">
            <a:extLst>
              <a:ext uri="{FF2B5EF4-FFF2-40B4-BE49-F238E27FC236}">
                <a16:creationId xmlns:a16="http://schemas.microsoft.com/office/drawing/2014/main" id="{328083E3-0C69-3D4C-843F-468661D9DB18}"/>
              </a:ext>
            </a:extLst>
          </p:cNvPr>
          <p:cNvSpPr txBox="1"/>
          <p:nvPr/>
        </p:nvSpPr>
        <p:spPr>
          <a:xfrm>
            <a:off x="138974" y="3394702"/>
            <a:ext cx="1627369" cy="400110"/>
          </a:xfrm>
          <a:prstGeom prst="rect">
            <a:avLst/>
          </a:prstGeom>
          <a:noFill/>
        </p:spPr>
        <p:txBody>
          <a:bodyPr wrap="none" rtlCol="0">
            <a:spAutoFit/>
          </a:bodyPr>
          <a:lstStyle/>
          <a:p>
            <a:r>
              <a:rPr lang="en-GB" sz="2000" dirty="0"/>
              <a:t>A is {2,4,6,8}</a:t>
            </a:r>
          </a:p>
        </p:txBody>
      </p:sp>
      <p:sp>
        <p:nvSpPr>
          <p:cNvPr id="21" name="Rectangle 20">
            <a:extLst>
              <a:ext uri="{FF2B5EF4-FFF2-40B4-BE49-F238E27FC236}">
                <a16:creationId xmlns:a16="http://schemas.microsoft.com/office/drawing/2014/main" id="{8DBBD4B2-FBC0-534A-A903-26794665F0FD}"/>
              </a:ext>
            </a:extLst>
          </p:cNvPr>
          <p:cNvSpPr/>
          <p:nvPr/>
        </p:nvSpPr>
        <p:spPr>
          <a:xfrm>
            <a:off x="6306917" y="5466908"/>
            <a:ext cx="710451" cy="369332"/>
          </a:xfrm>
          <a:prstGeom prst="rect">
            <a:avLst/>
          </a:prstGeom>
        </p:spPr>
        <p:txBody>
          <a:bodyPr wrap="none">
            <a:spAutoFit/>
          </a:bodyPr>
          <a:lstStyle/>
          <a:p>
            <a:r>
              <a:rPr lang="en-GB" i="1" dirty="0">
                <a:solidFill>
                  <a:srgbClr val="222222"/>
                </a:solidFill>
                <a:latin typeface="Nimbus Roman No9 L"/>
              </a:rPr>
              <a:t>A</a:t>
            </a:r>
            <a:r>
              <a:rPr lang="en-GB" dirty="0">
                <a:solidFill>
                  <a:srgbClr val="222222"/>
                </a:solidFill>
                <a:latin typeface="Nimbus Roman No9 L"/>
              </a:rPr>
              <a:t> ∩ </a:t>
            </a:r>
            <a:r>
              <a:rPr lang="en-GB" i="1" dirty="0">
                <a:solidFill>
                  <a:srgbClr val="222222"/>
                </a:solidFill>
                <a:latin typeface="Nimbus Roman No9 L"/>
              </a:rPr>
              <a:t>B</a:t>
            </a:r>
            <a:endParaRPr lang="en-GB" dirty="0"/>
          </a:p>
        </p:txBody>
      </p:sp>
      <p:sp>
        <p:nvSpPr>
          <p:cNvPr id="22" name="Rectangle 21">
            <a:extLst>
              <a:ext uri="{FF2B5EF4-FFF2-40B4-BE49-F238E27FC236}">
                <a16:creationId xmlns:a16="http://schemas.microsoft.com/office/drawing/2014/main" id="{2638C73B-50FC-B84A-8672-CCEBE4A88091}"/>
              </a:ext>
            </a:extLst>
          </p:cNvPr>
          <p:cNvSpPr/>
          <p:nvPr/>
        </p:nvSpPr>
        <p:spPr>
          <a:xfrm>
            <a:off x="6299703" y="5895115"/>
            <a:ext cx="705642" cy="369332"/>
          </a:xfrm>
          <a:prstGeom prst="rect">
            <a:avLst/>
          </a:prstGeom>
        </p:spPr>
        <p:txBody>
          <a:bodyPr wrap="none">
            <a:spAutoFit/>
          </a:bodyPr>
          <a:lstStyle/>
          <a:p>
            <a:r>
              <a:rPr lang="en-GB" i="1" dirty="0">
                <a:solidFill>
                  <a:srgbClr val="222222"/>
                </a:solidFill>
                <a:latin typeface="Nimbus Roman No9 L"/>
              </a:rPr>
              <a:t>A</a:t>
            </a:r>
            <a:r>
              <a:rPr lang="en-GB" dirty="0">
                <a:solidFill>
                  <a:srgbClr val="222222"/>
                </a:solidFill>
                <a:latin typeface="Nimbus Roman No9 L"/>
              </a:rPr>
              <a:t> ∪ </a:t>
            </a:r>
            <a:r>
              <a:rPr lang="en-GB" i="1" dirty="0">
                <a:solidFill>
                  <a:srgbClr val="222222"/>
                </a:solidFill>
                <a:latin typeface="Nimbus Roman No9 L"/>
              </a:rPr>
              <a:t>B</a:t>
            </a:r>
            <a:endParaRPr lang="en-GB" dirty="0"/>
          </a:p>
        </p:txBody>
      </p:sp>
      <p:sp>
        <p:nvSpPr>
          <p:cNvPr id="23" name="Rectangle 22">
            <a:extLst>
              <a:ext uri="{FF2B5EF4-FFF2-40B4-BE49-F238E27FC236}">
                <a16:creationId xmlns:a16="http://schemas.microsoft.com/office/drawing/2014/main" id="{B580E9E4-C15D-6C4C-BBF9-65090102050D}"/>
              </a:ext>
            </a:extLst>
          </p:cNvPr>
          <p:cNvSpPr/>
          <p:nvPr/>
        </p:nvSpPr>
        <p:spPr>
          <a:xfrm>
            <a:off x="6306916" y="6277815"/>
            <a:ext cx="702436" cy="369332"/>
          </a:xfrm>
          <a:prstGeom prst="rect">
            <a:avLst/>
          </a:prstGeom>
        </p:spPr>
        <p:txBody>
          <a:bodyPr wrap="none">
            <a:spAutoFit/>
          </a:bodyPr>
          <a:lstStyle/>
          <a:p>
            <a:r>
              <a:rPr lang="en-GB" i="1" dirty="0">
                <a:solidFill>
                  <a:srgbClr val="222222"/>
                </a:solidFill>
                <a:latin typeface="Nimbus Roman No9 L"/>
              </a:rPr>
              <a:t>A</a:t>
            </a:r>
            <a:r>
              <a:rPr lang="en-GB" dirty="0">
                <a:solidFill>
                  <a:srgbClr val="222222"/>
                </a:solidFill>
                <a:latin typeface="Nimbus Roman No9 L"/>
              </a:rPr>
              <a:t> \ </a:t>
            </a:r>
            <a:r>
              <a:rPr lang="en-GB" i="1" dirty="0">
                <a:solidFill>
                  <a:srgbClr val="222222"/>
                </a:solidFill>
                <a:latin typeface="Nimbus Roman No9 L"/>
              </a:rPr>
              <a:t>B</a:t>
            </a:r>
            <a:r>
              <a:rPr lang="en-GB" dirty="0">
                <a:solidFill>
                  <a:srgbClr val="222222"/>
                </a:solidFill>
                <a:latin typeface="Arial" panose="020B0604020202020204" pitchFamily="34" charset="0"/>
              </a:rPr>
              <a:t> </a:t>
            </a:r>
            <a:endParaRPr lang="en-GB" dirty="0"/>
          </a:p>
        </p:txBody>
      </p:sp>
      <p:sp>
        <p:nvSpPr>
          <p:cNvPr id="24" name="TextBox 23">
            <a:extLst>
              <a:ext uri="{FF2B5EF4-FFF2-40B4-BE49-F238E27FC236}">
                <a16:creationId xmlns:a16="http://schemas.microsoft.com/office/drawing/2014/main" id="{7CF4DECB-BC27-9941-8BFD-CFA28FD379B8}"/>
              </a:ext>
            </a:extLst>
          </p:cNvPr>
          <p:cNvSpPr txBox="1"/>
          <p:nvPr/>
        </p:nvSpPr>
        <p:spPr>
          <a:xfrm>
            <a:off x="138974" y="3883640"/>
            <a:ext cx="1372492" cy="400110"/>
          </a:xfrm>
          <a:prstGeom prst="rect">
            <a:avLst/>
          </a:prstGeom>
          <a:noFill/>
        </p:spPr>
        <p:txBody>
          <a:bodyPr wrap="none" rtlCol="0">
            <a:spAutoFit/>
          </a:bodyPr>
          <a:lstStyle/>
          <a:p>
            <a:r>
              <a:rPr lang="en-GB" sz="2000" dirty="0"/>
              <a:t>B is {3,6,9}</a:t>
            </a:r>
          </a:p>
        </p:txBody>
      </p:sp>
      <p:sp>
        <p:nvSpPr>
          <p:cNvPr id="25" name="TextBox 24">
            <a:extLst>
              <a:ext uri="{FF2B5EF4-FFF2-40B4-BE49-F238E27FC236}">
                <a16:creationId xmlns:a16="http://schemas.microsoft.com/office/drawing/2014/main" id="{A3D23BC1-15B0-2043-93B4-8469A2A7B988}"/>
              </a:ext>
            </a:extLst>
          </p:cNvPr>
          <p:cNvSpPr txBox="1"/>
          <p:nvPr/>
        </p:nvSpPr>
        <p:spPr>
          <a:xfrm>
            <a:off x="139672" y="2935577"/>
            <a:ext cx="2940416" cy="400110"/>
          </a:xfrm>
          <a:prstGeom prst="rect">
            <a:avLst/>
          </a:prstGeom>
          <a:noFill/>
        </p:spPr>
        <p:txBody>
          <a:bodyPr wrap="square" rtlCol="0">
            <a:spAutoFit/>
          </a:bodyPr>
          <a:lstStyle/>
          <a:p>
            <a:r>
              <a:rPr lang="en-GB" sz="2000" dirty="0"/>
              <a:t>U is {1,2,3,4,5,6,7,8,9}</a:t>
            </a:r>
          </a:p>
        </p:txBody>
      </p:sp>
      <p:sp>
        <p:nvSpPr>
          <p:cNvPr id="26" name="TextBox 25">
            <a:extLst>
              <a:ext uri="{FF2B5EF4-FFF2-40B4-BE49-F238E27FC236}">
                <a16:creationId xmlns:a16="http://schemas.microsoft.com/office/drawing/2014/main" id="{5BFDC89B-DFEC-1648-9624-F4C903D3198C}"/>
              </a:ext>
            </a:extLst>
          </p:cNvPr>
          <p:cNvSpPr txBox="1"/>
          <p:nvPr/>
        </p:nvSpPr>
        <p:spPr>
          <a:xfrm>
            <a:off x="4906859" y="4541575"/>
            <a:ext cx="312906" cy="369332"/>
          </a:xfrm>
          <a:prstGeom prst="rect">
            <a:avLst/>
          </a:prstGeom>
          <a:noFill/>
        </p:spPr>
        <p:txBody>
          <a:bodyPr wrap="none" rtlCol="0">
            <a:spAutoFit/>
          </a:bodyPr>
          <a:lstStyle/>
          <a:p>
            <a:r>
              <a:rPr lang="en-GB" dirty="0"/>
              <a:t>7</a:t>
            </a:r>
          </a:p>
        </p:txBody>
      </p:sp>
      <p:sp>
        <p:nvSpPr>
          <p:cNvPr id="27" name="Rectangle 26">
            <a:extLst>
              <a:ext uri="{FF2B5EF4-FFF2-40B4-BE49-F238E27FC236}">
                <a16:creationId xmlns:a16="http://schemas.microsoft.com/office/drawing/2014/main" id="{FCC1F289-995E-3546-B7B2-A1C787F2A5FA}"/>
              </a:ext>
            </a:extLst>
          </p:cNvPr>
          <p:cNvSpPr/>
          <p:nvPr/>
        </p:nvSpPr>
        <p:spPr>
          <a:xfrm>
            <a:off x="7135589" y="5466908"/>
            <a:ext cx="679994" cy="369332"/>
          </a:xfrm>
          <a:prstGeom prst="rect">
            <a:avLst/>
          </a:prstGeom>
        </p:spPr>
        <p:txBody>
          <a:bodyPr wrap="none">
            <a:spAutoFit/>
          </a:bodyPr>
          <a:lstStyle/>
          <a:p>
            <a:r>
              <a:rPr lang="en-GB" dirty="0"/>
              <a:t>= {6}</a:t>
            </a:r>
          </a:p>
        </p:txBody>
      </p:sp>
      <p:sp>
        <p:nvSpPr>
          <p:cNvPr id="28" name="Rectangle 27">
            <a:extLst>
              <a:ext uri="{FF2B5EF4-FFF2-40B4-BE49-F238E27FC236}">
                <a16:creationId xmlns:a16="http://schemas.microsoft.com/office/drawing/2014/main" id="{1FD2DFAA-52E1-274A-8EE6-81171BEA4C85}"/>
              </a:ext>
            </a:extLst>
          </p:cNvPr>
          <p:cNvSpPr/>
          <p:nvPr/>
        </p:nvSpPr>
        <p:spPr>
          <a:xfrm>
            <a:off x="7177619" y="5895115"/>
            <a:ext cx="1641796" cy="369332"/>
          </a:xfrm>
          <a:prstGeom prst="rect">
            <a:avLst/>
          </a:prstGeom>
        </p:spPr>
        <p:txBody>
          <a:bodyPr wrap="none">
            <a:spAutoFit/>
          </a:bodyPr>
          <a:lstStyle/>
          <a:p>
            <a:r>
              <a:rPr lang="en-GB" dirty="0"/>
              <a:t>= {2,3,4,6,8,9}</a:t>
            </a:r>
          </a:p>
        </p:txBody>
      </p:sp>
      <p:sp>
        <p:nvSpPr>
          <p:cNvPr id="29" name="Rectangle 28">
            <a:extLst>
              <a:ext uri="{FF2B5EF4-FFF2-40B4-BE49-F238E27FC236}">
                <a16:creationId xmlns:a16="http://schemas.microsoft.com/office/drawing/2014/main" id="{A1E6F794-E660-A844-8A7A-0CBA6C7C3745}"/>
              </a:ext>
            </a:extLst>
          </p:cNvPr>
          <p:cNvSpPr/>
          <p:nvPr/>
        </p:nvSpPr>
        <p:spPr>
          <a:xfrm>
            <a:off x="7154611" y="6262443"/>
            <a:ext cx="1064715" cy="369332"/>
          </a:xfrm>
          <a:prstGeom prst="rect">
            <a:avLst/>
          </a:prstGeom>
        </p:spPr>
        <p:txBody>
          <a:bodyPr wrap="none">
            <a:spAutoFit/>
          </a:bodyPr>
          <a:lstStyle/>
          <a:p>
            <a:r>
              <a:rPr lang="en-GB" dirty="0"/>
              <a:t>= {2,4,8}</a:t>
            </a:r>
          </a:p>
        </p:txBody>
      </p:sp>
      <p:sp>
        <p:nvSpPr>
          <p:cNvPr id="30" name="Rectangle 29">
            <a:extLst>
              <a:ext uri="{FF2B5EF4-FFF2-40B4-BE49-F238E27FC236}">
                <a16:creationId xmlns:a16="http://schemas.microsoft.com/office/drawing/2014/main" id="{6407CA7E-CF16-EB4A-810D-A4A080DC53C0}"/>
              </a:ext>
            </a:extLst>
          </p:cNvPr>
          <p:cNvSpPr/>
          <p:nvPr/>
        </p:nvSpPr>
        <p:spPr>
          <a:xfrm>
            <a:off x="3582536" y="5466389"/>
            <a:ext cx="2724380" cy="369332"/>
          </a:xfrm>
          <a:prstGeom prst="rect">
            <a:avLst/>
          </a:prstGeom>
        </p:spPr>
        <p:txBody>
          <a:bodyPr wrap="square">
            <a:spAutoFit/>
          </a:bodyPr>
          <a:lstStyle/>
          <a:p>
            <a:pPr algn="r"/>
            <a:r>
              <a:rPr lang="en-GB" b="1" dirty="0"/>
              <a:t>Intersection (AND)</a:t>
            </a:r>
          </a:p>
        </p:txBody>
      </p:sp>
      <p:sp>
        <p:nvSpPr>
          <p:cNvPr id="31" name="Rectangle 30">
            <a:extLst>
              <a:ext uri="{FF2B5EF4-FFF2-40B4-BE49-F238E27FC236}">
                <a16:creationId xmlns:a16="http://schemas.microsoft.com/office/drawing/2014/main" id="{CCE22000-1611-4441-9037-5D0920225299}"/>
              </a:ext>
            </a:extLst>
          </p:cNvPr>
          <p:cNvSpPr/>
          <p:nvPr/>
        </p:nvSpPr>
        <p:spPr>
          <a:xfrm>
            <a:off x="4105875" y="5894526"/>
            <a:ext cx="2044562" cy="369332"/>
          </a:xfrm>
          <a:prstGeom prst="rect">
            <a:avLst/>
          </a:prstGeom>
        </p:spPr>
        <p:txBody>
          <a:bodyPr wrap="square">
            <a:spAutoFit/>
          </a:bodyPr>
          <a:lstStyle/>
          <a:p>
            <a:pPr algn="r"/>
            <a:r>
              <a:rPr lang="en-GB" b="1" dirty="0"/>
              <a:t>Union (OR)</a:t>
            </a:r>
          </a:p>
        </p:txBody>
      </p:sp>
      <p:sp>
        <p:nvSpPr>
          <p:cNvPr id="32" name="Rectangle 31">
            <a:extLst>
              <a:ext uri="{FF2B5EF4-FFF2-40B4-BE49-F238E27FC236}">
                <a16:creationId xmlns:a16="http://schemas.microsoft.com/office/drawing/2014/main" id="{CEDFE799-3B3A-ED49-89A4-6A235F5A15EE}"/>
              </a:ext>
            </a:extLst>
          </p:cNvPr>
          <p:cNvSpPr/>
          <p:nvPr/>
        </p:nvSpPr>
        <p:spPr>
          <a:xfrm>
            <a:off x="4137599" y="6249437"/>
            <a:ext cx="1938485" cy="369332"/>
          </a:xfrm>
          <a:prstGeom prst="rect">
            <a:avLst/>
          </a:prstGeom>
        </p:spPr>
        <p:txBody>
          <a:bodyPr wrap="square">
            <a:spAutoFit/>
          </a:bodyPr>
          <a:lstStyle/>
          <a:p>
            <a:pPr algn="r"/>
            <a:r>
              <a:rPr lang="en-GB" b="1" dirty="0"/>
              <a:t>Not</a:t>
            </a:r>
            <a:r>
              <a:rPr lang="en-GB" dirty="0"/>
              <a:t> </a:t>
            </a:r>
            <a:r>
              <a:rPr lang="en-GB" b="1" dirty="0"/>
              <a:t>in</a:t>
            </a:r>
          </a:p>
        </p:txBody>
      </p:sp>
    </p:spTree>
    <p:extLst>
      <p:ext uri="{BB962C8B-B14F-4D97-AF65-F5344CB8AC3E}">
        <p14:creationId xmlns:p14="http://schemas.microsoft.com/office/powerpoint/2010/main" val="19648558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319844" y="91738"/>
            <a:ext cx="9399792" cy="6674523"/>
          </a:xfrm>
        </p:spPr>
        <p:txBody>
          <a:bodyPr>
            <a:noAutofit/>
          </a:bodyPr>
          <a:lstStyle/>
          <a:p>
            <a:pPr marL="0" indent="0">
              <a:buNone/>
            </a:pPr>
            <a:endParaRPr lang="en-GB" sz="900" dirty="0"/>
          </a:p>
          <a:p>
            <a:pPr marL="0" indent="0">
              <a:buNone/>
            </a:pPr>
            <a:r>
              <a:rPr lang="en-GB" sz="1200" dirty="0">
                <a:latin typeface="Courier New" charset="0"/>
                <a:ea typeface="Courier New" charset="0"/>
                <a:cs typeface="Courier New" charset="0"/>
              </a:rPr>
              <a:t>--This will return all of the fields (as it uses * to mean get all </a:t>
            </a:r>
            <a:r>
              <a:rPr lang="en-GB" sz="1200" i="1" dirty="0">
                <a:latin typeface="Courier New" charset="0"/>
                <a:ea typeface="Courier New" charset="0"/>
                <a:cs typeface="Courier New" charset="0"/>
              </a:rPr>
              <a:t>fields</a:t>
            </a:r>
            <a:r>
              <a:rPr lang="en-GB" sz="1200" dirty="0">
                <a:latin typeface="Courier New" charset="0"/>
                <a:ea typeface="Courier New" charset="0"/>
                <a:cs typeface="Courier New" charset="0"/>
              </a:rPr>
              <a:t> from the table)</a:t>
            </a:r>
          </a:p>
          <a:p>
            <a:pPr marL="0" indent="0">
              <a:buNone/>
            </a:pPr>
            <a:r>
              <a:rPr lang="en-GB" sz="2000" b="1" dirty="0">
                <a:latin typeface="Courier New" charset="0"/>
                <a:ea typeface="Courier New" charset="0"/>
                <a:cs typeface="Courier New" charset="0"/>
              </a:rPr>
              <a:t>SELECT * FROM test_table1 WHERE x = 100;</a:t>
            </a:r>
            <a:endParaRPr lang="en-GB" sz="2000" dirty="0">
              <a:latin typeface="Courier New" charset="0"/>
              <a:ea typeface="Courier New" charset="0"/>
              <a:cs typeface="Courier New" charset="0"/>
            </a:endParaRPr>
          </a:p>
          <a:p>
            <a:pPr marL="0" indent="0">
              <a:buNone/>
            </a:pPr>
            <a:r>
              <a:rPr lang="en-GB" sz="1200" dirty="0">
                <a:latin typeface="Courier New" charset="0"/>
                <a:ea typeface="Courier New" charset="0"/>
                <a:cs typeface="Courier New" charset="0"/>
              </a:rPr>
              <a:t>--This will return only the id and y </a:t>
            </a:r>
            <a:r>
              <a:rPr lang="en-GB" sz="1200" i="1" dirty="0">
                <a:latin typeface="Courier New" charset="0"/>
                <a:ea typeface="Courier New" charset="0"/>
                <a:cs typeface="Courier New" charset="0"/>
              </a:rPr>
              <a:t>fields</a:t>
            </a:r>
            <a:endParaRPr lang="en-GB" sz="1200" dirty="0">
              <a:latin typeface="Courier New" charset="0"/>
              <a:ea typeface="Courier New" charset="0"/>
              <a:cs typeface="Courier New" charset="0"/>
            </a:endParaRPr>
          </a:p>
          <a:p>
            <a:pPr marL="0" indent="0">
              <a:buNone/>
            </a:pPr>
            <a:r>
              <a:rPr lang="en-GB" sz="2000" b="1" dirty="0">
                <a:latin typeface="Courier New" charset="0"/>
                <a:ea typeface="Courier New" charset="0"/>
                <a:cs typeface="Courier New" charset="0"/>
              </a:rPr>
              <a:t>SELECT </a:t>
            </a:r>
            <a:r>
              <a:rPr lang="en-GB" sz="2000" b="1" dirty="0" err="1">
                <a:latin typeface="Courier New" charset="0"/>
                <a:ea typeface="Courier New" charset="0"/>
                <a:cs typeface="Courier New" charset="0"/>
              </a:rPr>
              <a:t>id,y</a:t>
            </a:r>
            <a:r>
              <a:rPr lang="en-GB" sz="2000" b="1" dirty="0">
                <a:latin typeface="Courier New" charset="0"/>
                <a:ea typeface="Courier New" charset="0"/>
                <a:cs typeface="Courier New" charset="0"/>
              </a:rPr>
              <a:t>  FROM test_table1 WHERE x = 100;</a:t>
            </a:r>
            <a:endParaRPr lang="en-GB" sz="1200" dirty="0">
              <a:latin typeface="Courier New" charset="0"/>
              <a:ea typeface="Courier New" charset="0"/>
              <a:cs typeface="Courier New" charset="0"/>
            </a:endParaRPr>
          </a:p>
          <a:p>
            <a:pPr marL="0" indent="0">
              <a:buNone/>
            </a:pPr>
            <a:r>
              <a:rPr lang="en-GB" sz="1200" dirty="0">
                <a:latin typeface="Courier New" charset="0"/>
                <a:ea typeface="Courier New" charset="0"/>
                <a:cs typeface="Courier New" charset="0"/>
              </a:rPr>
              <a:t>--Reduces the returned records as the where condition is more restrictive (AND)</a:t>
            </a:r>
          </a:p>
          <a:p>
            <a:pPr marL="0" indent="0">
              <a:buNone/>
            </a:pPr>
            <a:r>
              <a:rPr lang="en-GB" sz="2000" b="1" dirty="0">
                <a:latin typeface="Courier New" charset="0"/>
                <a:ea typeface="Courier New" charset="0"/>
                <a:cs typeface="Courier New" charset="0"/>
              </a:rPr>
              <a:t>SELECT * FROM test_table1 WHERE x = 100 AND id = 1</a:t>
            </a:r>
            <a:endParaRPr lang="en-GB" sz="1200" dirty="0">
              <a:latin typeface="Courier New" charset="0"/>
              <a:ea typeface="Courier New" charset="0"/>
              <a:cs typeface="Courier New" charset="0"/>
            </a:endParaRPr>
          </a:p>
          <a:p>
            <a:pPr marL="0" indent="0">
              <a:buNone/>
            </a:pPr>
            <a:r>
              <a:rPr lang="en-GB" sz="1200" dirty="0">
                <a:latin typeface="Courier New" charset="0"/>
                <a:ea typeface="Courier New" charset="0"/>
                <a:cs typeface="Courier New" charset="0"/>
              </a:rPr>
              <a:t>--Increases the returned records as the where condition is less restrictive (OR)</a:t>
            </a:r>
          </a:p>
          <a:p>
            <a:pPr marL="0" indent="0">
              <a:buNone/>
            </a:pPr>
            <a:r>
              <a:rPr lang="en-GB" sz="2000" b="1" dirty="0">
                <a:latin typeface="Courier New" charset="0"/>
                <a:ea typeface="Courier New" charset="0"/>
                <a:cs typeface="Courier New" charset="0"/>
              </a:rPr>
              <a:t>SELECT * FROM test_table1 WHERE x = 100 OR id = 2;</a:t>
            </a:r>
            <a:endParaRPr lang="en-GB" sz="1200" dirty="0">
              <a:latin typeface="Courier New" charset="0"/>
              <a:ea typeface="Courier New" charset="0"/>
              <a:cs typeface="Courier New" charset="0"/>
            </a:endParaRPr>
          </a:p>
          <a:p>
            <a:pPr marL="0" indent="0">
              <a:buNone/>
            </a:pPr>
            <a:r>
              <a:rPr lang="en-GB" sz="1200" dirty="0">
                <a:latin typeface="Courier New" charset="0"/>
                <a:ea typeface="Courier New" charset="0"/>
                <a:cs typeface="Courier New" charset="0"/>
              </a:rPr>
              <a:t>--Use parenthesis to generate more complex queries</a:t>
            </a:r>
          </a:p>
          <a:p>
            <a:pPr marL="0" indent="0">
              <a:buNone/>
            </a:pPr>
            <a:r>
              <a:rPr lang="en-GB" sz="2000" b="1" dirty="0">
                <a:latin typeface="Courier New" charset="0"/>
                <a:ea typeface="Courier New" charset="0"/>
                <a:cs typeface="Courier New" charset="0"/>
              </a:rPr>
              <a:t>SELECT * FROM test_table1 WHERE (x = 100 AND y = 234) OR (id=2)</a:t>
            </a:r>
          </a:p>
          <a:p>
            <a:pPr marL="0" indent="0">
              <a:buNone/>
            </a:pPr>
            <a:r>
              <a:rPr lang="en-GB" sz="1600" dirty="0">
                <a:latin typeface="Courier New" charset="0"/>
                <a:ea typeface="Courier New" charset="0"/>
                <a:cs typeface="Courier New" charset="0"/>
              </a:rPr>
              <a:t>--using IN to check against list of supplied values </a:t>
            </a:r>
          </a:p>
          <a:p>
            <a:pPr marL="0" indent="0">
              <a:buNone/>
            </a:pPr>
            <a:r>
              <a:rPr lang="en-GB" sz="2000" b="1" dirty="0">
                <a:latin typeface="Courier New" charset="0"/>
                <a:ea typeface="Courier New" charset="0"/>
                <a:cs typeface="Courier New" charset="0"/>
              </a:rPr>
              <a:t>SELECT * FROM test_table1 WHERE x in (1,3,5,7,11,13);</a:t>
            </a:r>
          </a:p>
          <a:p>
            <a:pPr marL="0" indent="0">
              <a:buNone/>
            </a:pPr>
            <a:endParaRPr lang="en-GB" sz="2000" dirty="0">
              <a:latin typeface="Courier New" charset="0"/>
              <a:ea typeface="Courier New" charset="0"/>
              <a:cs typeface="Courier New" charset="0"/>
            </a:endParaRPr>
          </a:p>
          <a:p>
            <a:pPr marL="0" indent="0">
              <a:buNone/>
            </a:pPr>
            <a:r>
              <a:rPr lang="en-GB" sz="1200" dirty="0">
                <a:latin typeface="Courier New" charset="0"/>
                <a:ea typeface="Courier New" charset="0"/>
                <a:cs typeface="Courier New" charset="0"/>
              </a:rPr>
              <a:t> </a:t>
            </a:r>
          </a:p>
        </p:txBody>
      </p:sp>
      <p:sp>
        <p:nvSpPr>
          <p:cNvPr id="4" name="Rectangle 3"/>
          <p:cNvSpPr/>
          <p:nvPr/>
        </p:nvSpPr>
        <p:spPr>
          <a:xfrm>
            <a:off x="2464419" y="1950069"/>
            <a:ext cx="657604" cy="322867"/>
          </a:xfrm>
          <a:prstGeom prst="rect">
            <a:avLst/>
          </a:prstGeom>
          <a:noFill/>
          <a:ln w="381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6" name="Rectangle 5"/>
          <p:cNvSpPr/>
          <p:nvPr/>
        </p:nvSpPr>
        <p:spPr>
          <a:xfrm>
            <a:off x="7495841" y="2957893"/>
            <a:ext cx="511689" cy="298773"/>
          </a:xfrm>
          <a:prstGeom prst="rect">
            <a:avLst/>
          </a:prstGeom>
          <a:noFill/>
          <a:ln w="381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7" name="Rectangle 6"/>
          <p:cNvSpPr/>
          <p:nvPr/>
        </p:nvSpPr>
        <p:spPr>
          <a:xfrm>
            <a:off x="7495841" y="3990408"/>
            <a:ext cx="345939" cy="298773"/>
          </a:xfrm>
          <a:prstGeom prst="rect">
            <a:avLst/>
          </a:prstGeom>
          <a:noFill/>
          <a:ln w="381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8" name="Rectangle 7"/>
          <p:cNvSpPr/>
          <p:nvPr/>
        </p:nvSpPr>
        <p:spPr>
          <a:xfrm>
            <a:off x="6267139" y="4907563"/>
            <a:ext cx="3882701" cy="448933"/>
          </a:xfrm>
          <a:prstGeom prst="rect">
            <a:avLst/>
          </a:prstGeom>
          <a:noFill/>
          <a:ln w="381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9" name="Rectangle 8"/>
          <p:cNvSpPr/>
          <p:nvPr/>
        </p:nvSpPr>
        <p:spPr>
          <a:xfrm>
            <a:off x="6492786" y="6150084"/>
            <a:ext cx="3029488" cy="451153"/>
          </a:xfrm>
          <a:prstGeom prst="rect">
            <a:avLst/>
          </a:prstGeom>
          <a:noFill/>
          <a:ln w="381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10" name="Rectangle 9"/>
          <p:cNvSpPr/>
          <p:nvPr/>
        </p:nvSpPr>
        <p:spPr>
          <a:xfrm>
            <a:off x="2436237" y="981925"/>
            <a:ext cx="211771" cy="259268"/>
          </a:xfrm>
          <a:prstGeom prst="rect">
            <a:avLst/>
          </a:prstGeom>
          <a:noFill/>
          <a:ln w="381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1515314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9" grpId="0" animBg="1"/>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Ordering Results</a:t>
            </a:r>
          </a:p>
        </p:txBody>
      </p:sp>
      <p:sp>
        <p:nvSpPr>
          <p:cNvPr id="3" name="Content Placeholder 2"/>
          <p:cNvSpPr>
            <a:spLocks noGrp="1"/>
          </p:cNvSpPr>
          <p:nvPr>
            <p:ph idx="1"/>
          </p:nvPr>
        </p:nvSpPr>
        <p:spPr/>
        <p:txBody>
          <a:bodyPr>
            <a:normAutofit lnSpcReduction="10000"/>
          </a:bodyPr>
          <a:lstStyle/>
          <a:p>
            <a:r>
              <a:rPr lang="en-GB" dirty="0"/>
              <a:t>Results returned in arbitrary order by default</a:t>
            </a:r>
          </a:p>
          <a:p>
            <a:r>
              <a:rPr lang="en-GB" dirty="0"/>
              <a:t>ORDER BY clause allows user control</a:t>
            </a:r>
          </a:p>
          <a:p>
            <a:pPr lvl="1"/>
            <a:r>
              <a:rPr lang="en-GB" dirty="0"/>
              <a:t>Increases query time as results must be sorted</a:t>
            </a:r>
          </a:p>
          <a:p>
            <a:pPr marL="0" indent="0">
              <a:buNone/>
            </a:pPr>
            <a:r>
              <a:rPr lang="en-GB" b="1" dirty="0"/>
              <a:t>Example</a:t>
            </a:r>
          </a:p>
          <a:p>
            <a:r>
              <a:rPr lang="en-GB" i="1" dirty="0"/>
              <a:t>List employees details by decreasing salary and then alphabetically on surname</a:t>
            </a:r>
          </a:p>
          <a:p>
            <a:pPr marL="0" indent="0">
              <a:buNone/>
            </a:pPr>
            <a:r>
              <a:rPr lang="en-GB" sz="1800" dirty="0">
                <a:latin typeface="Monaco" charset="0"/>
                <a:ea typeface="Monaco" charset="0"/>
                <a:cs typeface="Monaco" charset="0"/>
              </a:rPr>
              <a:t>	SELECT *</a:t>
            </a:r>
            <a:br>
              <a:rPr lang="en-GB" sz="1800" dirty="0">
                <a:latin typeface="Monaco" charset="0"/>
                <a:ea typeface="Monaco" charset="0"/>
                <a:cs typeface="Monaco" charset="0"/>
              </a:rPr>
            </a:br>
            <a:r>
              <a:rPr lang="en-GB" sz="1800" dirty="0">
                <a:latin typeface="Monaco" charset="0"/>
                <a:ea typeface="Monaco" charset="0"/>
                <a:cs typeface="Monaco" charset="0"/>
              </a:rPr>
              <a:t>	FROM   </a:t>
            </a:r>
            <a:r>
              <a:rPr lang="en-GB" sz="1800" dirty="0" err="1">
                <a:latin typeface="Monaco" charset="0"/>
                <a:ea typeface="Monaco" charset="0"/>
                <a:cs typeface="Monaco" charset="0"/>
              </a:rPr>
              <a:t>DBEmployee</a:t>
            </a:r>
            <a:br>
              <a:rPr lang="en-GB" sz="1800" dirty="0">
                <a:latin typeface="Monaco" charset="0"/>
                <a:ea typeface="Monaco" charset="0"/>
                <a:cs typeface="Monaco" charset="0"/>
              </a:rPr>
            </a:br>
            <a:r>
              <a:rPr lang="en-GB" sz="1800" dirty="0">
                <a:latin typeface="Monaco" charset="0"/>
                <a:ea typeface="Monaco" charset="0"/>
                <a:cs typeface="Monaco" charset="0"/>
              </a:rPr>
              <a:t>	ORDER BY salary DESC, </a:t>
            </a:r>
            <a:r>
              <a:rPr lang="en-GB" sz="1800" dirty="0" err="1">
                <a:latin typeface="Monaco" charset="0"/>
                <a:ea typeface="Monaco" charset="0"/>
                <a:cs typeface="Monaco" charset="0"/>
              </a:rPr>
              <a:t>lastname</a:t>
            </a:r>
            <a:r>
              <a:rPr lang="en-GB" sz="1800" dirty="0">
                <a:latin typeface="Monaco" charset="0"/>
                <a:ea typeface="Monaco" charset="0"/>
                <a:cs typeface="Monaco" charset="0"/>
              </a:rPr>
              <a:t> ASC;</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15</a:t>
            </a:fld>
            <a:endParaRPr lang="en-GB">
              <a:solidFill>
                <a:prstClr val="black">
                  <a:lumMod val="65000"/>
                  <a:lumOff val="35000"/>
                </a:prstClr>
              </a:solidFill>
            </a:endParaRPr>
          </a:p>
        </p:txBody>
      </p:sp>
    </p:spTree>
    <p:extLst>
      <p:ext uri="{BB962C8B-B14F-4D97-AF65-F5344CB8AC3E}">
        <p14:creationId xmlns:p14="http://schemas.microsoft.com/office/powerpoint/2010/main" val="18882691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Duplicate Removal</a:t>
            </a:r>
          </a:p>
        </p:txBody>
      </p:sp>
      <p:sp>
        <p:nvSpPr>
          <p:cNvPr id="3" name="Content Placeholder 2"/>
          <p:cNvSpPr>
            <a:spLocks noGrp="1"/>
          </p:cNvSpPr>
          <p:nvPr>
            <p:ph idx="1"/>
          </p:nvPr>
        </p:nvSpPr>
        <p:spPr>
          <a:xfrm>
            <a:off x="499298" y="1823378"/>
            <a:ext cx="11133905" cy="1958207"/>
          </a:xfrm>
        </p:spPr>
        <p:txBody>
          <a:bodyPr>
            <a:normAutofit fontScale="92500" lnSpcReduction="10000"/>
          </a:bodyPr>
          <a:lstStyle/>
          <a:p>
            <a:pPr>
              <a:spcBef>
                <a:spcPts val="1400"/>
              </a:spcBef>
            </a:pPr>
            <a:r>
              <a:rPr lang="en-GB" sz="2800" dirty="0"/>
              <a:t>Database does not contain duplicates: Entity constraint</a:t>
            </a:r>
          </a:p>
          <a:p>
            <a:pPr>
              <a:spcBef>
                <a:spcPts val="1400"/>
              </a:spcBef>
            </a:pPr>
            <a:r>
              <a:rPr lang="en-GB" sz="2800" dirty="0"/>
              <a:t>SELECT clauses without primary key results in duplicates</a:t>
            </a:r>
          </a:p>
          <a:p>
            <a:pPr>
              <a:spcBef>
                <a:spcPts val="1400"/>
              </a:spcBef>
            </a:pPr>
            <a:r>
              <a:rPr lang="en-GB" sz="3000" dirty="0"/>
              <a:t>Eliminate duplicates using DISTINCT</a:t>
            </a:r>
          </a:p>
          <a:p>
            <a:pPr lvl="1"/>
            <a:r>
              <a:rPr lang="en-GB" sz="2600" dirty="0"/>
              <a:t>Requires post result processing</a:t>
            </a:r>
          </a:p>
          <a:p>
            <a:endParaRPr lang="en-GB" sz="2800" dirty="0"/>
          </a:p>
          <a:p>
            <a:endParaRPr lang="en-GB" sz="2800" dirty="0"/>
          </a:p>
          <a:p>
            <a:endParaRPr lang="en-GB" sz="2800" dirty="0"/>
          </a:p>
          <a:p>
            <a:endParaRPr lang="en-GB" sz="2800"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16</a:t>
            </a:fld>
            <a:endParaRPr lang="en-GB">
              <a:solidFill>
                <a:prstClr val="black">
                  <a:lumMod val="65000"/>
                  <a:lumOff val="35000"/>
                </a:prstClr>
              </a:solidFill>
            </a:endParaRPr>
          </a:p>
        </p:txBody>
      </p:sp>
      <p:sp>
        <p:nvSpPr>
          <p:cNvPr id="9" name="Content Placeholder 2">
            <a:extLst>
              <a:ext uri="{FF2B5EF4-FFF2-40B4-BE49-F238E27FC236}">
                <a16:creationId xmlns:a16="http://schemas.microsoft.com/office/drawing/2014/main" id="{A71AC632-66AA-5A4A-9DB4-22322AB4B58B}"/>
              </a:ext>
            </a:extLst>
          </p:cNvPr>
          <p:cNvSpPr txBox="1">
            <a:spLocks/>
          </p:cNvSpPr>
          <p:nvPr/>
        </p:nvSpPr>
        <p:spPr>
          <a:xfrm>
            <a:off x="546148" y="3781585"/>
            <a:ext cx="5373245" cy="2836330"/>
          </a:xfrm>
          <a:prstGeom prst="rect">
            <a:avLst/>
          </a:prstGeom>
        </p:spPr>
        <p:txBody>
          <a:bodyPr vert="horz" lIns="91440" tIns="45720" rIns="91440" bIns="45720" rtlCol="0">
            <a:normAutofit/>
          </a:bodyPr>
          <a:lstStyle>
            <a:lvl1pPr marL="342900" indent="-342900" algn="l" defTabSz="914400" rtl="0" eaLnBrk="1" latinLnBrk="0" hangingPunct="1">
              <a:spcBef>
                <a:spcPts val="2000"/>
              </a:spcBef>
              <a:buClr>
                <a:schemeClr val="accent1"/>
              </a:buClr>
              <a:buFont typeface="Wingdings 2" pitchFamily="18" charset="2"/>
              <a:buChar char=""/>
              <a:defRPr sz="32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2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24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24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buFont typeface="Wingdings 2" pitchFamily="18" charset="2"/>
              <a:buNone/>
            </a:pPr>
            <a:r>
              <a:rPr lang="en-GB" b="1" dirty="0"/>
              <a:t>Example</a:t>
            </a:r>
          </a:p>
          <a:p>
            <a:pPr>
              <a:spcBef>
                <a:spcPts val="1400"/>
              </a:spcBef>
            </a:pPr>
            <a:r>
              <a:rPr lang="en-GB" sz="2800" i="1" dirty="0"/>
              <a:t>Return employee genders</a:t>
            </a:r>
          </a:p>
          <a:p>
            <a:pPr marL="0" indent="0">
              <a:spcBef>
                <a:spcPts val="1400"/>
              </a:spcBef>
              <a:buFont typeface="Wingdings 2" pitchFamily="18" charset="2"/>
              <a:buNone/>
            </a:pPr>
            <a:r>
              <a:rPr lang="en-GB" sz="2000" dirty="0">
                <a:latin typeface="Monaco" charset="0"/>
                <a:ea typeface="Monaco" charset="0"/>
                <a:cs typeface="Monaco" charset="0"/>
              </a:rPr>
              <a:t>	SELECT gender</a:t>
            </a:r>
            <a:br>
              <a:rPr lang="en-GB" sz="2000" dirty="0">
                <a:latin typeface="Monaco" charset="0"/>
                <a:ea typeface="Monaco" charset="0"/>
                <a:cs typeface="Monaco" charset="0"/>
              </a:rPr>
            </a:br>
            <a:r>
              <a:rPr lang="en-GB" sz="2000" dirty="0">
                <a:latin typeface="Monaco" charset="0"/>
                <a:ea typeface="Monaco" charset="0"/>
                <a:cs typeface="Monaco" charset="0"/>
              </a:rPr>
              <a:t>	FROM   </a:t>
            </a:r>
            <a:r>
              <a:rPr lang="en-GB" sz="2000" dirty="0" err="1">
                <a:latin typeface="Monaco" charset="0"/>
                <a:ea typeface="Monaco" charset="0"/>
                <a:cs typeface="Monaco" charset="0"/>
              </a:rPr>
              <a:t>DBEmployee</a:t>
            </a:r>
            <a:r>
              <a:rPr lang="en-GB" sz="2000" dirty="0">
                <a:latin typeface="Monaco" charset="0"/>
                <a:ea typeface="Monaco" charset="0"/>
                <a:cs typeface="Monaco" charset="0"/>
              </a:rPr>
              <a:t>;</a:t>
            </a:r>
          </a:p>
          <a:p>
            <a:pPr lvl="1">
              <a:spcBef>
                <a:spcPts val="1400"/>
              </a:spcBef>
            </a:pPr>
            <a:r>
              <a:rPr lang="en-GB" sz="2400" i="1" dirty="0"/>
              <a:t>Answer per employee</a:t>
            </a:r>
            <a:endParaRPr lang="en-GB" sz="2400" dirty="0"/>
          </a:p>
          <a:p>
            <a:endParaRPr lang="en-GB" dirty="0"/>
          </a:p>
        </p:txBody>
      </p:sp>
      <p:sp>
        <p:nvSpPr>
          <p:cNvPr id="10" name="Content Placeholder 3">
            <a:extLst>
              <a:ext uri="{FF2B5EF4-FFF2-40B4-BE49-F238E27FC236}">
                <a16:creationId xmlns:a16="http://schemas.microsoft.com/office/drawing/2014/main" id="{24DB5194-4875-FA46-9FCC-383BB75EBD39}"/>
              </a:ext>
            </a:extLst>
          </p:cNvPr>
          <p:cNvSpPr txBox="1">
            <a:spLocks/>
          </p:cNvSpPr>
          <p:nvPr/>
        </p:nvSpPr>
        <p:spPr>
          <a:xfrm>
            <a:off x="6245016" y="3781585"/>
            <a:ext cx="5373245" cy="2836330"/>
          </a:xfrm>
          <a:prstGeom prst="rect">
            <a:avLst/>
          </a:prstGeom>
        </p:spPr>
        <p:txBody>
          <a:bodyPr/>
          <a:lstStyle>
            <a:lvl1pPr marL="342900" indent="-342900" algn="l" defTabSz="914400" rtl="0" eaLnBrk="1" latinLnBrk="0" hangingPunct="1">
              <a:spcBef>
                <a:spcPts val="2000"/>
              </a:spcBef>
              <a:buClr>
                <a:schemeClr val="accent1"/>
              </a:buClr>
              <a:buFont typeface="Wingdings 2" pitchFamily="18" charset="2"/>
              <a:buChar char=""/>
              <a:defRPr sz="32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2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24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24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buFont typeface="Wingdings 2" pitchFamily="18" charset="2"/>
              <a:buNone/>
            </a:pPr>
            <a:r>
              <a:rPr lang="en-GB" b="1" dirty="0"/>
              <a:t>Example</a:t>
            </a:r>
          </a:p>
          <a:p>
            <a:pPr>
              <a:spcBef>
                <a:spcPts val="1400"/>
              </a:spcBef>
            </a:pPr>
            <a:r>
              <a:rPr lang="en-GB" sz="2800" i="1" dirty="0"/>
              <a:t>Return employee genders</a:t>
            </a:r>
          </a:p>
          <a:p>
            <a:pPr marL="0" indent="0">
              <a:buFont typeface="Wingdings 2" pitchFamily="18" charset="2"/>
              <a:buNone/>
            </a:pPr>
            <a:r>
              <a:rPr lang="en-GB" sz="2000" dirty="0">
                <a:latin typeface="Monaco" charset="0"/>
                <a:ea typeface="Monaco" charset="0"/>
                <a:cs typeface="Monaco" charset="0"/>
              </a:rPr>
              <a:t>	SELECT DISTINCT gender</a:t>
            </a:r>
            <a:br>
              <a:rPr lang="en-GB" sz="2000" dirty="0">
                <a:latin typeface="Monaco" charset="0"/>
                <a:ea typeface="Monaco" charset="0"/>
                <a:cs typeface="Monaco" charset="0"/>
              </a:rPr>
            </a:br>
            <a:r>
              <a:rPr lang="en-GB" sz="2000" dirty="0">
                <a:latin typeface="Monaco" charset="0"/>
                <a:ea typeface="Monaco" charset="0"/>
                <a:cs typeface="Monaco" charset="0"/>
              </a:rPr>
              <a:t>	FROM   </a:t>
            </a:r>
            <a:r>
              <a:rPr lang="en-GB" sz="2000" dirty="0" err="1">
                <a:latin typeface="Monaco" charset="0"/>
                <a:ea typeface="Monaco" charset="0"/>
                <a:cs typeface="Monaco" charset="0"/>
              </a:rPr>
              <a:t>DBEmployee</a:t>
            </a:r>
            <a:r>
              <a:rPr lang="en-GB" sz="2000" dirty="0">
                <a:latin typeface="Monaco" charset="0"/>
                <a:ea typeface="Monaco" charset="0"/>
                <a:cs typeface="Monaco" charset="0"/>
              </a:rPr>
              <a:t>;</a:t>
            </a:r>
          </a:p>
          <a:p>
            <a:pPr lvl="1"/>
            <a:r>
              <a:rPr lang="en-GB" sz="2400" dirty="0"/>
              <a:t>2 answers</a:t>
            </a:r>
          </a:p>
        </p:txBody>
      </p:sp>
    </p:spTree>
    <p:extLst>
      <p:ext uri="{BB962C8B-B14F-4D97-AF65-F5344CB8AC3E}">
        <p14:creationId xmlns:p14="http://schemas.microsoft.com/office/powerpoint/2010/main" val="1630637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Ranges and Value Sets</a:t>
            </a:r>
          </a:p>
        </p:txBody>
      </p:sp>
      <p:sp>
        <p:nvSpPr>
          <p:cNvPr id="7" name="Text Placeholder 6"/>
          <p:cNvSpPr>
            <a:spLocks noGrp="1"/>
          </p:cNvSpPr>
          <p:nvPr>
            <p:ph type="body" idx="1"/>
          </p:nvPr>
        </p:nvSpPr>
        <p:spPr/>
        <p:txBody>
          <a:bodyPr/>
          <a:lstStyle/>
          <a:p>
            <a:r>
              <a:rPr lang="en-GB" b="1" dirty="0"/>
              <a:t>Range</a:t>
            </a:r>
          </a:p>
        </p:txBody>
      </p:sp>
      <p:sp>
        <p:nvSpPr>
          <p:cNvPr id="8" name="Content Placeholder 7"/>
          <p:cNvSpPr>
            <a:spLocks noGrp="1"/>
          </p:cNvSpPr>
          <p:nvPr>
            <p:ph sz="half" idx="2"/>
          </p:nvPr>
        </p:nvSpPr>
        <p:spPr/>
        <p:txBody>
          <a:bodyPr>
            <a:normAutofit fontScale="77500" lnSpcReduction="20000"/>
          </a:bodyPr>
          <a:lstStyle/>
          <a:p>
            <a:r>
              <a:rPr lang="en-GB" i="1" dirty="0"/>
              <a:t>Employee names for employees in departments 1 to 3 </a:t>
            </a:r>
          </a:p>
          <a:p>
            <a:pPr marL="0" indent="0">
              <a:buNone/>
            </a:pPr>
            <a:r>
              <a:rPr lang="en-GB" dirty="0">
                <a:latin typeface="Monaco" charset="0"/>
                <a:ea typeface="Monaco" charset="0"/>
                <a:cs typeface="Monaco" charset="0"/>
              </a:rPr>
              <a:t>SELECT </a:t>
            </a:r>
            <a:r>
              <a:rPr lang="en-GB" dirty="0" err="1">
                <a:latin typeface="Monaco" charset="0"/>
                <a:ea typeface="Monaco" charset="0"/>
                <a:cs typeface="Monaco" charset="0"/>
              </a:rPr>
              <a:t>firstnames</a:t>
            </a:r>
            <a:r>
              <a:rPr lang="en-GB" dirty="0">
                <a:latin typeface="Monaco" charset="0"/>
                <a:ea typeface="Monaco" charset="0"/>
                <a:cs typeface="Monaco" charset="0"/>
              </a:rPr>
              <a:t>, </a:t>
            </a:r>
            <a:r>
              <a:rPr lang="en-GB" dirty="0" err="1">
                <a:latin typeface="Monaco" charset="0"/>
                <a:ea typeface="Monaco" charset="0"/>
                <a:cs typeface="Monaco" charset="0"/>
              </a:rPr>
              <a:t>lastname</a:t>
            </a:r>
            <a:br>
              <a:rPr lang="en-GB" dirty="0">
                <a:latin typeface="Monaco" charset="0"/>
                <a:ea typeface="Monaco" charset="0"/>
                <a:cs typeface="Monaco" charset="0"/>
              </a:rPr>
            </a:br>
            <a:r>
              <a:rPr lang="en-GB" dirty="0">
                <a:latin typeface="Monaco" charset="0"/>
                <a:ea typeface="Monaco" charset="0"/>
                <a:cs typeface="Monaco" charset="0"/>
              </a:rPr>
              <a:t>FROM   </a:t>
            </a:r>
            <a:r>
              <a:rPr lang="en-GB" dirty="0" err="1">
                <a:latin typeface="Monaco" charset="0"/>
                <a:ea typeface="Monaco" charset="0"/>
                <a:cs typeface="Monaco" charset="0"/>
              </a:rPr>
              <a:t>DBEmployee</a:t>
            </a:r>
            <a:br>
              <a:rPr lang="en-GB" dirty="0">
                <a:latin typeface="Monaco" charset="0"/>
                <a:ea typeface="Monaco" charset="0"/>
                <a:cs typeface="Monaco" charset="0"/>
              </a:rPr>
            </a:br>
            <a:r>
              <a:rPr lang="en-GB" dirty="0">
                <a:latin typeface="Monaco" charset="0"/>
                <a:ea typeface="Monaco" charset="0"/>
                <a:cs typeface="Monaco" charset="0"/>
              </a:rPr>
              <a:t>WHERE  </a:t>
            </a:r>
            <a:r>
              <a:rPr lang="en-GB" dirty="0" err="1">
                <a:latin typeface="Monaco" charset="0"/>
                <a:ea typeface="Monaco" charset="0"/>
                <a:cs typeface="Monaco" charset="0"/>
              </a:rPr>
              <a:t>empdNum</a:t>
            </a:r>
            <a:r>
              <a:rPr lang="en-GB" dirty="0">
                <a:latin typeface="Monaco" charset="0"/>
                <a:ea typeface="Monaco" charset="0"/>
                <a:cs typeface="Monaco" charset="0"/>
              </a:rPr>
              <a:t> &gt;= 1 </a:t>
            </a:r>
            <a:br>
              <a:rPr lang="en-GB" dirty="0">
                <a:latin typeface="Monaco" charset="0"/>
                <a:ea typeface="Monaco" charset="0"/>
                <a:cs typeface="Monaco" charset="0"/>
              </a:rPr>
            </a:br>
            <a:r>
              <a:rPr lang="en-GB" dirty="0">
                <a:latin typeface="Monaco" charset="0"/>
                <a:ea typeface="Monaco" charset="0"/>
                <a:cs typeface="Monaco" charset="0"/>
              </a:rPr>
              <a:t>AND    </a:t>
            </a:r>
            <a:r>
              <a:rPr lang="en-GB" dirty="0" err="1">
                <a:latin typeface="Monaco" charset="0"/>
                <a:ea typeface="Monaco" charset="0"/>
                <a:cs typeface="Monaco" charset="0"/>
              </a:rPr>
              <a:t>empdNum</a:t>
            </a:r>
            <a:r>
              <a:rPr lang="en-GB" dirty="0">
                <a:latin typeface="Monaco" charset="0"/>
                <a:ea typeface="Monaco" charset="0"/>
                <a:cs typeface="Monaco" charset="0"/>
              </a:rPr>
              <a:t> &lt; 3;</a:t>
            </a:r>
            <a:endParaRPr lang="en-GB" dirty="0"/>
          </a:p>
          <a:p>
            <a:r>
              <a:rPr lang="en-GB" i="1" dirty="0"/>
              <a:t>Employee names for employees in departments 1 to 3 (inclusive)</a:t>
            </a:r>
          </a:p>
          <a:p>
            <a:pPr marL="0" indent="0">
              <a:buNone/>
            </a:pPr>
            <a:r>
              <a:rPr lang="en-GB" dirty="0">
                <a:latin typeface="Monaco" charset="0"/>
                <a:ea typeface="Monaco" charset="0"/>
                <a:cs typeface="Monaco" charset="0"/>
              </a:rPr>
              <a:t>SELECT </a:t>
            </a:r>
            <a:r>
              <a:rPr lang="en-GB" dirty="0" err="1">
                <a:latin typeface="Monaco" charset="0"/>
                <a:ea typeface="Monaco" charset="0"/>
                <a:cs typeface="Monaco" charset="0"/>
              </a:rPr>
              <a:t>firstnames</a:t>
            </a:r>
            <a:r>
              <a:rPr lang="en-GB" dirty="0">
                <a:latin typeface="Monaco" charset="0"/>
                <a:ea typeface="Monaco" charset="0"/>
                <a:cs typeface="Monaco" charset="0"/>
              </a:rPr>
              <a:t>, </a:t>
            </a:r>
            <a:r>
              <a:rPr lang="en-GB" dirty="0" err="1">
                <a:latin typeface="Monaco" charset="0"/>
                <a:ea typeface="Monaco" charset="0"/>
                <a:cs typeface="Monaco" charset="0"/>
              </a:rPr>
              <a:t>lastname</a:t>
            </a:r>
            <a:br>
              <a:rPr lang="en-GB" dirty="0">
                <a:latin typeface="Monaco" charset="0"/>
                <a:ea typeface="Monaco" charset="0"/>
                <a:cs typeface="Monaco" charset="0"/>
              </a:rPr>
            </a:br>
            <a:r>
              <a:rPr lang="en-GB" dirty="0">
                <a:latin typeface="Monaco" charset="0"/>
                <a:ea typeface="Monaco" charset="0"/>
                <a:cs typeface="Monaco" charset="0"/>
              </a:rPr>
              <a:t>FROM   </a:t>
            </a:r>
            <a:r>
              <a:rPr lang="en-GB" dirty="0" err="1">
                <a:latin typeface="Monaco" charset="0"/>
                <a:ea typeface="Monaco" charset="0"/>
                <a:cs typeface="Monaco" charset="0"/>
              </a:rPr>
              <a:t>DBEmployee</a:t>
            </a:r>
            <a:br>
              <a:rPr lang="en-GB" dirty="0">
                <a:latin typeface="Monaco" charset="0"/>
                <a:ea typeface="Monaco" charset="0"/>
                <a:cs typeface="Monaco" charset="0"/>
              </a:rPr>
            </a:br>
            <a:r>
              <a:rPr lang="en-GB" dirty="0">
                <a:latin typeface="Monaco" charset="0"/>
                <a:ea typeface="Monaco" charset="0"/>
                <a:cs typeface="Monaco" charset="0"/>
              </a:rPr>
              <a:t>WHERE  </a:t>
            </a:r>
            <a:r>
              <a:rPr lang="en-GB" dirty="0" err="1">
                <a:latin typeface="Monaco" charset="0"/>
                <a:ea typeface="Monaco" charset="0"/>
                <a:cs typeface="Monaco" charset="0"/>
              </a:rPr>
              <a:t>empdNum</a:t>
            </a:r>
            <a:r>
              <a:rPr lang="en-GB" dirty="0">
                <a:latin typeface="Monaco" charset="0"/>
                <a:ea typeface="Monaco" charset="0"/>
                <a:cs typeface="Monaco" charset="0"/>
              </a:rPr>
              <a:t> BETWEEN 1 AND 3;</a:t>
            </a:r>
          </a:p>
          <a:p>
            <a:endParaRPr lang="en-GB" dirty="0"/>
          </a:p>
        </p:txBody>
      </p:sp>
      <p:sp>
        <p:nvSpPr>
          <p:cNvPr id="9" name="Text Placeholder 8"/>
          <p:cNvSpPr>
            <a:spLocks noGrp="1"/>
          </p:cNvSpPr>
          <p:nvPr>
            <p:ph type="body" sz="quarter" idx="3"/>
          </p:nvPr>
        </p:nvSpPr>
        <p:spPr/>
        <p:txBody>
          <a:bodyPr/>
          <a:lstStyle/>
          <a:p>
            <a:r>
              <a:rPr lang="en-GB" b="1" dirty="0"/>
              <a:t>Set</a:t>
            </a:r>
          </a:p>
        </p:txBody>
      </p:sp>
      <p:sp>
        <p:nvSpPr>
          <p:cNvPr id="10" name="Content Placeholder 9"/>
          <p:cNvSpPr>
            <a:spLocks noGrp="1"/>
          </p:cNvSpPr>
          <p:nvPr>
            <p:ph sz="quarter" idx="4"/>
          </p:nvPr>
        </p:nvSpPr>
        <p:spPr/>
        <p:txBody>
          <a:bodyPr>
            <a:normAutofit fontScale="77500" lnSpcReduction="20000"/>
          </a:bodyPr>
          <a:lstStyle/>
          <a:p>
            <a:r>
              <a:rPr lang="en-GB" i="1" dirty="0"/>
              <a:t>Employee names for employees in departments 1, 3, and 5</a:t>
            </a:r>
          </a:p>
          <a:p>
            <a:pPr marL="0" indent="0">
              <a:buNone/>
            </a:pPr>
            <a:r>
              <a:rPr lang="en-GB" dirty="0">
                <a:latin typeface="Monaco" charset="0"/>
                <a:ea typeface="Monaco" charset="0"/>
                <a:cs typeface="Monaco" charset="0"/>
              </a:rPr>
              <a:t>SELECT </a:t>
            </a:r>
            <a:r>
              <a:rPr lang="en-GB" dirty="0" err="1">
                <a:latin typeface="Monaco" charset="0"/>
                <a:ea typeface="Monaco" charset="0"/>
                <a:cs typeface="Monaco" charset="0"/>
              </a:rPr>
              <a:t>firstnames</a:t>
            </a:r>
            <a:r>
              <a:rPr lang="en-GB" dirty="0">
                <a:latin typeface="Monaco" charset="0"/>
                <a:ea typeface="Monaco" charset="0"/>
                <a:cs typeface="Monaco" charset="0"/>
              </a:rPr>
              <a:t>, </a:t>
            </a:r>
            <a:r>
              <a:rPr lang="en-GB" dirty="0" err="1">
                <a:latin typeface="Monaco" charset="0"/>
                <a:ea typeface="Monaco" charset="0"/>
                <a:cs typeface="Monaco" charset="0"/>
              </a:rPr>
              <a:t>lastname</a:t>
            </a:r>
            <a:br>
              <a:rPr lang="en-GB" dirty="0">
                <a:latin typeface="Monaco" charset="0"/>
                <a:ea typeface="Monaco" charset="0"/>
                <a:cs typeface="Monaco" charset="0"/>
              </a:rPr>
            </a:br>
            <a:r>
              <a:rPr lang="en-GB" dirty="0">
                <a:latin typeface="Monaco" charset="0"/>
                <a:ea typeface="Monaco" charset="0"/>
                <a:cs typeface="Monaco" charset="0"/>
              </a:rPr>
              <a:t>FROM   </a:t>
            </a:r>
            <a:r>
              <a:rPr lang="en-GB" dirty="0" err="1">
                <a:latin typeface="Monaco" charset="0"/>
                <a:ea typeface="Monaco" charset="0"/>
                <a:cs typeface="Monaco" charset="0"/>
              </a:rPr>
              <a:t>DBEmployee</a:t>
            </a:r>
            <a:br>
              <a:rPr lang="en-GB" dirty="0">
                <a:latin typeface="Monaco" charset="0"/>
                <a:ea typeface="Monaco" charset="0"/>
                <a:cs typeface="Monaco" charset="0"/>
              </a:rPr>
            </a:br>
            <a:r>
              <a:rPr lang="en-GB" dirty="0">
                <a:latin typeface="Monaco" charset="0"/>
                <a:ea typeface="Monaco" charset="0"/>
                <a:cs typeface="Monaco" charset="0"/>
              </a:rPr>
              <a:t>WHERE  </a:t>
            </a:r>
            <a:r>
              <a:rPr lang="en-GB" dirty="0" err="1">
                <a:latin typeface="Monaco" charset="0"/>
                <a:ea typeface="Monaco" charset="0"/>
                <a:cs typeface="Monaco" charset="0"/>
              </a:rPr>
              <a:t>empdNum</a:t>
            </a:r>
            <a:r>
              <a:rPr lang="en-GB" dirty="0">
                <a:latin typeface="Monaco" charset="0"/>
                <a:ea typeface="Monaco" charset="0"/>
                <a:cs typeface="Monaco" charset="0"/>
              </a:rPr>
              <a:t> = 1</a:t>
            </a:r>
            <a:br>
              <a:rPr lang="en-GB" dirty="0">
                <a:latin typeface="Monaco" charset="0"/>
                <a:ea typeface="Monaco" charset="0"/>
                <a:cs typeface="Monaco" charset="0"/>
              </a:rPr>
            </a:br>
            <a:r>
              <a:rPr lang="en-GB" dirty="0">
                <a:latin typeface="Monaco" charset="0"/>
                <a:ea typeface="Monaco" charset="0"/>
                <a:cs typeface="Monaco" charset="0"/>
              </a:rPr>
              <a:t>OR     </a:t>
            </a:r>
            <a:r>
              <a:rPr lang="en-GB" dirty="0" err="1">
                <a:latin typeface="Monaco" charset="0"/>
                <a:ea typeface="Monaco" charset="0"/>
                <a:cs typeface="Monaco" charset="0"/>
              </a:rPr>
              <a:t>empdNum</a:t>
            </a:r>
            <a:r>
              <a:rPr lang="en-GB" dirty="0">
                <a:latin typeface="Monaco" charset="0"/>
                <a:ea typeface="Monaco" charset="0"/>
                <a:cs typeface="Monaco" charset="0"/>
              </a:rPr>
              <a:t> = 3</a:t>
            </a:r>
            <a:br>
              <a:rPr lang="en-GB" dirty="0">
                <a:latin typeface="Monaco" charset="0"/>
                <a:ea typeface="Monaco" charset="0"/>
                <a:cs typeface="Monaco" charset="0"/>
              </a:rPr>
            </a:br>
            <a:r>
              <a:rPr lang="en-GB" dirty="0">
                <a:latin typeface="Monaco" charset="0"/>
                <a:ea typeface="Monaco" charset="0"/>
                <a:cs typeface="Monaco" charset="0"/>
              </a:rPr>
              <a:t>OR     </a:t>
            </a:r>
            <a:r>
              <a:rPr lang="en-GB" dirty="0" err="1">
                <a:latin typeface="Monaco" charset="0"/>
                <a:ea typeface="Monaco" charset="0"/>
                <a:cs typeface="Monaco" charset="0"/>
              </a:rPr>
              <a:t>empdNum</a:t>
            </a:r>
            <a:r>
              <a:rPr lang="en-GB" dirty="0">
                <a:latin typeface="Monaco" charset="0"/>
                <a:ea typeface="Monaco" charset="0"/>
                <a:cs typeface="Monaco" charset="0"/>
              </a:rPr>
              <a:t> = 5;</a:t>
            </a:r>
          </a:p>
          <a:p>
            <a:r>
              <a:rPr lang="en-GB" dirty="0"/>
              <a:t>Alternatively:</a:t>
            </a:r>
          </a:p>
          <a:p>
            <a:pPr marL="0" indent="0">
              <a:buNone/>
            </a:pPr>
            <a:r>
              <a:rPr lang="en-GB" dirty="0">
                <a:latin typeface="Monaco" charset="0"/>
                <a:ea typeface="Monaco" charset="0"/>
                <a:cs typeface="Monaco" charset="0"/>
              </a:rPr>
              <a:t>SELECT </a:t>
            </a:r>
            <a:r>
              <a:rPr lang="en-GB" dirty="0" err="1">
                <a:latin typeface="Monaco" charset="0"/>
                <a:ea typeface="Monaco" charset="0"/>
                <a:cs typeface="Monaco" charset="0"/>
              </a:rPr>
              <a:t>firstnames</a:t>
            </a:r>
            <a:r>
              <a:rPr lang="en-GB" dirty="0">
                <a:latin typeface="Monaco" charset="0"/>
                <a:ea typeface="Monaco" charset="0"/>
                <a:cs typeface="Monaco" charset="0"/>
              </a:rPr>
              <a:t>, </a:t>
            </a:r>
            <a:r>
              <a:rPr lang="en-GB" dirty="0" err="1">
                <a:latin typeface="Monaco" charset="0"/>
                <a:ea typeface="Monaco" charset="0"/>
                <a:cs typeface="Monaco" charset="0"/>
              </a:rPr>
              <a:t>lastname</a:t>
            </a:r>
            <a:br>
              <a:rPr lang="en-GB" dirty="0">
                <a:latin typeface="Monaco" charset="0"/>
                <a:ea typeface="Monaco" charset="0"/>
                <a:cs typeface="Monaco" charset="0"/>
              </a:rPr>
            </a:br>
            <a:r>
              <a:rPr lang="en-GB" dirty="0">
                <a:latin typeface="Monaco" charset="0"/>
                <a:ea typeface="Monaco" charset="0"/>
                <a:cs typeface="Monaco" charset="0"/>
              </a:rPr>
              <a:t>FROM   </a:t>
            </a:r>
            <a:r>
              <a:rPr lang="en-GB" dirty="0" err="1">
                <a:latin typeface="Monaco" charset="0"/>
                <a:ea typeface="Monaco" charset="0"/>
                <a:cs typeface="Monaco" charset="0"/>
              </a:rPr>
              <a:t>DBEmployee</a:t>
            </a:r>
            <a:br>
              <a:rPr lang="en-GB" dirty="0">
                <a:latin typeface="Monaco" charset="0"/>
                <a:ea typeface="Monaco" charset="0"/>
                <a:cs typeface="Monaco" charset="0"/>
              </a:rPr>
            </a:br>
            <a:r>
              <a:rPr lang="en-GB" dirty="0">
                <a:latin typeface="Monaco" charset="0"/>
                <a:ea typeface="Monaco" charset="0"/>
                <a:cs typeface="Monaco" charset="0"/>
              </a:rPr>
              <a:t>WHERE  </a:t>
            </a:r>
            <a:r>
              <a:rPr lang="en-GB" dirty="0" err="1">
                <a:latin typeface="Monaco" charset="0"/>
                <a:ea typeface="Monaco" charset="0"/>
                <a:cs typeface="Monaco" charset="0"/>
              </a:rPr>
              <a:t>empdNum</a:t>
            </a:r>
            <a:r>
              <a:rPr lang="en-GB" dirty="0">
                <a:latin typeface="Monaco" charset="0"/>
                <a:ea typeface="Monaco" charset="0"/>
                <a:cs typeface="Monaco" charset="0"/>
              </a:rPr>
              <a:t> IN (1,3,5);</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17</a:t>
            </a:fld>
            <a:endParaRPr lang="en-GB">
              <a:solidFill>
                <a:prstClr val="black">
                  <a:lumMod val="65000"/>
                  <a:lumOff val="35000"/>
                </a:prstClr>
              </a:solidFill>
            </a:endParaRPr>
          </a:p>
        </p:txBody>
      </p:sp>
    </p:spTree>
    <p:extLst>
      <p:ext uri="{BB962C8B-B14F-4D97-AF65-F5344CB8AC3E}">
        <p14:creationId xmlns:p14="http://schemas.microsoft.com/office/powerpoint/2010/main" val="26381035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Searching for Nulls</a:t>
            </a:r>
          </a:p>
        </p:txBody>
      </p:sp>
      <p:sp>
        <p:nvSpPr>
          <p:cNvPr id="3" name="Content Placeholder 2"/>
          <p:cNvSpPr>
            <a:spLocks noGrp="1"/>
          </p:cNvSpPr>
          <p:nvPr>
            <p:ph idx="1"/>
          </p:nvPr>
        </p:nvSpPr>
        <p:spPr/>
        <p:txBody>
          <a:bodyPr>
            <a:normAutofit fontScale="92500" lnSpcReduction="20000"/>
          </a:bodyPr>
          <a:lstStyle/>
          <a:p>
            <a:r>
              <a:rPr lang="en-GB" sz="3000" dirty="0"/>
              <a:t>Nulls are not values: they are placeholders</a:t>
            </a:r>
          </a:p>
          <a:p>
            <a:pPr marL="0" indent="0">
              <a:buNone/>
            </a:pPr>
            <a:r>
              <a:rPr lang="en-GB" b="1" dirty="0"/>
              <a:t>Example</a:t>
            </a:r>
          </a:p>
          <a:p>
            <a:r>
              <a:rPr lang="en-GB" i="1" dirty="0"/>
              <a:t>Names of employees with a supervisor</a:t>
            </a:r>
          </a:p>
          <a:p>
            <a:pPr marL="0" indent="0">
              <a:buNone/>
            </a:pPr>
            <a:r>
              <a:rPr lang="en-GB" sz="1800" dirty="0">
                <a:latin typeface="Monaco" charset="0"/>
                <a:ea typeface="Monaco" charset="0"/>
                <a:cs typeface="Monaco" charset="0"/>
              </a:rPr>
              <a:t>	SELECT </a:t>
            </a:r>
            <a:r>
              <a:rPr lang="en-GB" sz="1800" dirty="0" err="1">
                <a:latin typeface="Monaco" charset="0"/>
                <a:ea typeface="Monaco" charset="0"/>
                <a:cs typeface="Monaco" charset="0"/>
              </a:rPr>
              <a:t>firstnames</a:t>
            </a:r>
            <a:r>
              <a:rPr lang="en-GB" sz="1800" dirty="0">
                <a:latin typeface="Monaco" charset="0"/>
                <a:ea typeface="Monaco" charset="0"/>
                <a:cs typeface="Monaco" charset="0"/>
              </a:rPr>
              <a:t>, </a:t>
            </a:r>
            <a:r>
              <a:rPr lang="en-GB" sz="1800" dirty="0" err="1">
                <a:latin typeface="Monaco" charset="0"/>
                <a:ea typeface="Monaco" charset="0"/>
                <a:cs typeface="Monaco" charset="0"/>
              </a:rPr>
              <a:t>lastname</a:t>
            </a:r>
            <a:br>
              <a:rPr lang="en-GB" sz="1800" dirty="0">
                <a:latin typeface="Monaco" charset="0"/>
                <a:ea typeface="Monaco" charset="0"/>
                <a:cs typeface="Monaco" charset="0"/>
              </a:rPr>
            </a:br>
            <a:r>
              <a:rPr lang="en-GB" sz="1800" dirty="0">
                <a:latin typeface="Monaco" charset="0"/>
                <a:ea typeface="Monaco" charset="0"/>
                <a:cs typeface="Monaco" charset="0"/>
              </a:rPr>
              <a:t>	FROM   </a:t>
            </a:r>
            <a:r>
              <a:rPr lang="en-GB" sz="1800" dirty="0" err="1">
                <a:latin typeface="Monaco" charset="0"/>
                <a:ea typeface="Monaco" charset="0"/>
                <a:cs typeface="Monaco" charset="0"/>
              </a:rPr>
              <a:t>DBEmployee</a:t>
            </a:r>
            <a:br>
              <a:rPr lang="en-GB" sz="1800" dirty="0">
                <a:latin typeface="Monaco" charset="0"/>
                <a:ea typeface="Monaco" charset="0"/>
                <a:cs typeface="Monaco" charset="0"/>
              </a:rPr>
            </a:br>
            <a:r>
              <a:rPr lang="en-GB" sz="1800" dirty="0">
                <a:latin typeface="Monaco" charset="0"/>
                <a:ea typeface="Monaco" charset="0"/>
                <a:cs typeface="Monaco" charset="0"/>
              </a:rPr>
              <a:t>	WHERE  </a:t>
            </a:r>
            <a:r>
              <a:rPr lang="en-GB" sz="1800" dirty="0" err="1">
                <a:latin typeface="Monaco" charset="0"/>
                <a:ea typeface="Monaco" charset="0"/>
                <a:cs typeface="Monaco" charset="0"/>
              </a:rPr>
              <a:t>supssn</a:t>
            </a:r>
            <a:r>
              <a:rPr lang="en-GB" sz="1800" dirty="0">
                <a:latin typeface="Monaco" charset="0"/>
                <a:ea typeface="Monaco" charset="0"/>
                <a:cs typeface="Monaco" charset="0"/>
              </a:rPr>
              <a:t> = Null;</a:t>
            </a:r>
          </a:p>
          <a:p>
            <a:r>
              <a:rPr lang="en-GB" dirty="0"/>
              <a:t>Correct form:</a:t>
            </a:r>
          </a:p>
          <a:p>
            <a:pPr marL="0" indent="0">
              <a:buNone/>
            </a:pPr>
            <a:r>
              <a:rPr lang="en-GB" dirty="0">
                <a:latin typeface="Monaco" charset="0"/>
                <a:ea typeface="Monaco" charset="0"/>
                <a:cs typeface="Monaco" charset="0"/>
              </a:rPr>
              <a:t>	</a:t>
            </a:r>
            <a:r>
              <a:rPr lang="en-GB" sz="1800" dirty="0">
                <a:latin typeface="Monaco" charset="0"/>
                <a:ea typeface="Monaco" charset="0"/>
                <a:cs typeface="Monaco" charset="0"/>
              </a:rPr>
              <a:t>SELECT </a:t>
            </a:r>
            <a:r>
              <a:rPr lang="en-GB" sz="1800" dirty="0" err="1">
                <a:latin typeface="Monaco" charset="0"/>
                <a:ea typeface="Monaco" charset="0"/>
                <a:cs typeface="Monaco" charset="0"/>
              </a:rPr>
              <a:t>firstnames</a:t>
            </a:r>
            <a:r>
              <a:rPr lang="en-GB" sz="1800" dirty="0">
                <a:latin typeface="Monaco" charset="0"/>
                <a:ea typeface="Monaco" charset="0"/>
                <a:cs typeface="Monaco" charset="0"/>
              </a:rPr>
              <a:t>, </a:t>
            </a:r>
            <a:r>
              <a:rPr lang="en-GB" sz="1800" dirty="0" err="1">
                <a:latin typeface="Monaco" charset="0"/>
                <a:ea typeface="Monaco" charset="0"/>
                <a:cs typeface="Monaco" charset="0"/>
              </a:rPr>
              <a:t>lastname</a:t>
            </a:r>
            <a:br>
              <a:rPr lang="en-GB" sz="1800" dirty="0">
                <a:latin typeface="Monaco" charset="0"/>
                <a:ea typeface="Monaco" charset="0"/>
                <a:cs typeface="Monaco" charset="0"/>
              </a:rPr>
            </a:br>
            <a:r>
              <a:rPr lang="en-GB" sz="1800" dirty="0">
                <a:latin typeface="Monaco" charset="0"/>
                <a:ea typeface="Monaco" charset="0"/>
                <a:cs typeface="Monaco" charset="0"/>
              </a:rPr>
              <a:t>	FROM   </a:t>
            </a:r>
            <a:r>
              <a:rPr lang="en-GB" sz="1800" dirty="0" err="1">
                <a:latin typeface="Monaco" charset="0"/>
                <a:ea typeface="Monaco" charset="0"/>
                <a:cs typeface="Monaco" charset="0"/>
              </a:rPr>
              <a:t>DBEmployee</a:t>
            </a:r>
            <a:br>
              <a:rPr lang="en-GB" sz="1800" dirty="0">
                <a:latin typeface="Monaco" charset="0"/>
                <a:ea typeface="Monaco" charset="0"/>
                <a:cs typeface="Monaco" charset="0"/>
              </a:rPr>
            </a:br>
            <a:r>
              <a:rPr lang="en-GB" sz="1800" dirty="0">
                <a:latin typeface="Monaco" charset="0"/>
                <a:ea typeface="Monaco" charset="0"/>
                <a:cs typeface="Monaco" charset="0"/>
              </a:rPr>
              <a:t>	WHERE  </a:t>
            </a:r>
            <a:r>
              <a:rPr lang="en-GB" sz="1800" dirty="0" err="1">
                <a:latin typeface="Monaco" charset="0"/>
                <a:ea typeface="Monaco" charset="0"/>
                <a:cs typeface="Monaco" charset="0"/>
              </a:rPr>
              <a:t>supssn</a:t>
            </a:r>
            <a:r>
              <a:rPr lang="en-GB" sz="1800" dirty="0">
                <a:latin typeface="Monaco" charset="0"/>
                <a:ea typeface="Monaco" charset="0"/>
                <a:cs typeface="Monaco" charset="0"/>
              </a:rPr>
              <a:t> IS Null;</a:t>
            </a:r>
          </a:p>
          <a:p>
            <a:pPr marL="0" indent="0">
              <a:buNone/>
            </a:pPr>
            <a:r>
              <a:rPr lang="en-GB" sz="1800" dirty="0">
                <a:ea typeface="Monaco" charset="0"/>
                <a:cs typeface="Monaco" charset="0"/>
              </a:rPr>
              <a:t>Can also use </a:t>
            </a:r>
            <a:r>
              <a:rPr lang="en-GB" sz="1800" dirty="0">
                <a:latin typeface="Monaco" charset="0"/>
                <a:ea typeface="Monaco" charset="0"/>
                <a:cs typeface="Monaco" charset="0"/>
              </a:rPr>
              <a:t>IS NOT NULL</a:t>
            </a:r>
            <a:endParaRPr lang="en-GB" dirty="0">
              <a:latin typeface="Monaco" charset="0"/>
              <a:ea typeface="Monaco" charset="0"/>
              <a:cs typeface="Monaco" charset="0"/>
            </a:endParaRP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18</a:t>
            </a:fld>
            <a:endParaRPr lang="en-GB">
              <a:solidFill>
                <a:prstClr val="black">
                  <a:lumMod val="65000"/>
                  <a:lumOff val="35000"/>
                </a:prstClr>
              </a:solidFill>
            </a:endParaRPr>
          </a:p>
        </p:txBody>
      </p:sp>
      <p:sp>
        <p:nvSpPr>
          <p:cNvPr id="7" name="Multiply 6"/>
          <p:cNvSpPr/>
          <p:nvPr/>
        </p:nvSpPr>
        <p:spPr>
          <a:xfrm>
            <a:off x="-167225" y="3523847"/>
            <a:ext cx="6826684" cy="977030"/>
          </a:xfrm>
          <a:prstGeom prst="mathMultiply">
            <a:avLst>
              <a:gd name="adj1" fmla="val 14546"/>
            </a:avLst>
          </a:prstGeom>
          <a:solidFill>
            <a:srgbClr val="FF0000">
              <a:alpha val="60000"/>
            </a:srgbClr>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808052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String Matching</a:t>
            </a:r>
          </a:p>
        </p:txBody>
      </p:sp>
      <p:sp>
        <p:nvSpPr>
          <p:cNvPr id="3" name="Content Placeholder 2"/>
          <p:cNvSpPr>
            <a:spLocks noGrp="1"/>
          </p:cNvSpPr>
          <p:nvPr>
            <p:ph idx="1"/>
          </p:nvPr>
        </p:nvSpPr>
        <p:spPr/>
        <p:txBody>
          <a:bodyPr>
            <a:normAutofit/>
          </a:bodyPr>
          <a:lstStyle/>
          <a:p>
            <a:r>
              <a:rPr lang="en-GB" dirty="0"/>
              <a:t>SQL has two wildcard characters</a:t>
            </a:r>
            <a:br>
              <a:rPr lang="en-GB" dirty="0"/>
            </a:br>
            <a:r>
              <a:rPr lang="en-GB" sz="2000" dirty="0"/>
              <a:t>(Note: some DBMS use different symbols)</a:t>
            </a:r>
            <a:endParaRPr lang="en-GB" dirty="0"/>
          </a:p>
          <a:p>
            <a:pPr lvl="1"/>
            <a:r>
              <a:rPr lang="en-GB" dirty="0"/>
              <a:t>Zero or more characters: %</a:t>
            </a:r>
          </a:p>
          <a:p>
            <a:pPr lvl="1"/>
            <a:r>
              <a:rPr lang="en-GB" dirty="0"/>
              <a:t>Single character: _</a:t>
            </a:r>
          </a:p>
          <a:p>
            <a:pPr marL="0" indent="0">
              <a:buNone/>
            </a:pPr>
            <a:r>
              <a:rPr lang="en-GB" sz="2400" b="1" dirty="0"/>
              <a:t>Example</a:t>
            </a:r>
          </a:p>
          <a:p>
            <a:pPr>
              <a:spcBef>
                <a:spcPts val="1400"/>
              </a:spcBef>
            </a:pPr>
            <a:r>
              <a:rPr lang="en-GB" sz="2400" dirty="0"/>
              <a:t>Employee names whose first name contain the string 'an' as the second two characters</a:t>
            </a:r>
          </a:p>
          <a:p>
            <a:pPr marL="0" indent="0">
              <a:buNone/>
            </a:pPr>
            <a:r>
              <a:rPr lang="en-GB" sz="2000" dirty="0">
                <a:latin typeface="Monaco" charset="0"/>
                <a:ea typeface="Monaco" charset="0"/>
                <a:cs typeface="Monaco" charset="0"/>
              </a:rPr>
              <a:t>	SELECT </a:t>
            </a:r>
            <a:r>
              <a:rPr lang="en-GB" sz="2000" dirty="0" err="1">
                <a:latin typeface="Monaco" charset="0"/>
                <a:ea typeface="Monaco" charset="0"/>
                <a:cs typeface="Monaco" charset="0"/>
              </a:rPr>
              <a:t>firstNames</a:t>
            </a:r>
            <a:r>
              <a:rPr lang="en-GB" sz="2000" dirty="0">
                <a:latin typeface="Monaco" charset="0"/>
                <a:ea typeface="Monaco" charset="0"/>
                <a:cs typeface="Monaco" charset="0"/>
              </a:rPr>
              <a:t>, </a:t>
            </a:r>
            <a:r>
              <a:rPr lang="en-GB" sz="2000" dirty="0" err="1">
                <a:latin typeface="Monaco" charset="0"/>
                <a:ea typeface="Monaco" charset="0"/>
                <a:cs typeface="Monaco" charset="0"/>
              </a:rPr>
              <a:t>lastName</a:t>
            </a:r>
            <a:br>
              <a:rPr lang="en-GB" sz="2000" dirty="0">
                <a:latin typeface="Monaco" charset="0"/>
                <a:ea typeface="Monaco" charset="0"/>
                <a:cs typeface="Monaco" charset="0"/>
              </a:rPr>
            </a:br>
            <a:r>
              <a:rPr lang="en-GB" sz="2000" dirty="0">
                <a:latin typeface="Monaco" charset="0"/>
                <a:ea typeface="Monaco" charset="0"/>
                <a:cs typeface="Monaco" charset="0"/>
              </a:rPr>
              <a:t>	FROM   </a:t>
            </a:r>
            <a:r>
              <a:rPr lang="en-GB" sz="2000" dirty="0" err="1">
                <a:latin typeface="Monaco" charset="0"/>
                <a:ea typeface="Monaco" charset="0"/>
                <a:cs typeface="Monaco" charset="0"/>
              </a:rPr>
              <a:t>DBEmployee</a:t>
            </a:r>
            <a:br>
              <a:rPr lang="en-GB" sz="2000" dirty="0">
                <a:latin typeface="Monaco" charset="0"/>
                <a:ea typeface="Monaco" charset="0"/>
                <a:cs typeface="Monaco" charset="0"/>
              </a:rPr>
            </a:br>
            <a:r>
              <a:rPr lang="en-GB" sz="2000" dirty="0">
                <a:latin typeface="Monaco" charset="0"/>
                <a:ea typeface="Monaco" charset="0"/>
                <a:cs typeface="Monaco" charset="0"/>
              </a:rPr>
              <a:t>	WHERE  </a:t>
            </a:r>
            <a:r>
              <a:rPr lang="en-GB" sz="2000" dirty="0" err="1">
                <a:latin typeface="Monaco" charset="0"/>
                <a:ea typeface="Monaco" charset="0"/>
                <a:cs typeface="Monaco" charset="0"/>
              </a:rPr>
              <a:t>firstNames</a:t>
            </a:r>
            <a:r>
              <a:rPr lang="en-GB" sz="2000" dirty="0">
                <a:latin typeface="Monaco" charset="0"/>
                <a:ea typeface="Monaco" charset="0"/>
                <a:cs typeface="Monaco" charset="0"/>
              </a:rPr>
              <a:t> LIKE '_an%'</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19</a:t>
            </a:fld>
            <a:endParaRPr lang="en-GB">
              <a:solidFill>
                <a:prstClr val="black">
                  <a:lumMod val="65000"/>
                  <a:lumOff val="35000"/>
                </a:prstClr>
              </a:solidFill>
            </a:endParaRPr>
          </a:p>
        </p:txBody>
      </p:sp>
    </p:spTree>
    <p:extLst>
      <p:ext uri="{BB962C8B-B14F-4D97-AF65-F5344CB8AC3E}">
        <p14:creationId xmlns:p14="http://schemas.microsoft.com/office/powerpoint/2010/main" val="580997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Materials </a:t>
            </a:r>
            <a:r>
              <a:rPr lang="en-US"/>
              <a:t>released </a:t>
            </a:r>
            <a:br>
              <a:rPr lang="en-US"/>
            </a:br>
            <a:r>
              <a:rPr lang="en-US"/>
              <a:t>under </a:t>
            </a:r>
            <a:r>
              <a:rPr lang="en-US" dirty="0"/>
              <a:t>CC-BY License</a:t>
            </a:r>
          </a:p>
        </p:txBody>
      </p:sp>
      <p:sp>
        <p:nvSpPr>
          <p:cNvPr id="3" name="Content Placeholder 2"/>
          <p:cNvSpPr>
            <a:spLocks noGrp="1"/>
          </p:cNvSpPr>
          <p:nvPr>
            <p:ph idx="1"/>
          </p:nvPr>
        </p:nvSpPr>
        <p:spPr/>
        <p:txBody>
          <a:bodyPr>
            <a:normAutofit fontScale="77500" lnSpcReduction="20000"/>
          </a:bodyPr>
          <a:lstStyle/>
          <a:p>
            <a:pPr marL="0" indent="0">
              <a:buNone/>
            </a:pPr>
            <a:r>
              <a:rPr lang="en-US" sz="2400" b="1" dirty="0"/>
              <a:t>You are free to:</a:t>
            </a:r>
            <a:endParaRPr lang="en-US" sz="2400" dirty="0"/>
          </a:p>
          <a:p>
            <a:pPr fontAlgn="base"/>
            <a:r>
              <a:rPr lang="en-US" b="1" dirty="0"/>
              <a:t>Share</a:t>
            </a:r>
            <a:r>
              <a:rPr lang="en-US" dirty="0"/>
              <a:t> — copy and redistribute the material in any medium or format</a:t>
            </a:r>
          </a:p>
          <a:p>
            <a:pPr fontAlgn="base"/>
            <a:r>
              <a:rPr lang="en-US" b="1" dirty="0"/>
              <a:t>Adapt</a:t>
            </a:r>
            <a:r>
              <a:rPr lang="en-US" dirty="0"/>
              <a:t> — remix, transform, and build upon the material for any purpose, even commercially.</a:t>
            </a:r>
          </a:p>
          <a:p>
            <a:pPr marL="0" indent="0">
              <a:buNone/>
            </a:pPr>
            <a:r>
              <a:rPr lang="en-US" dirty="0"/>
              <a:t>The licensor cannot revoke these freedoms as long as you follow the license terms.</a:t>
            </a:r>
          </a:p>
          <a:p>
            <a:pPr marL="0" indent="0">
              <a:buNone/>
            </a:pPr>
            <a:r>
              <a:rPr lang="en-US" sz="2400" b="1" dirty="0"/>
              <a:t>Under the following terms:</a:t>
            </a:r>
            <a:endParaRPr lang="en-US" sz="2400" dirty="0"/>
          </a:p>
          <a:p>
            <a:r>
              <a:rPr lang="en-US" b="1" dirty="0"/>
              <a:t>Attribution</a:t>
            </a:r>
            <a:r>
              <a:rPr lang="en-US" dirty="0"/>
              <a:t> — You must give appropriate credit, provide a link to the license, and indicate if changes were made. You may do so in any reasonable manner, but not in any way that suggests the licensor endorses you or your use.</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a:t>
            </a:fld>
            <a:endParaRPr lang="en-GB">
              <a:solidFill>
                <a:prstClr val="black">
                  <a:lumMod val="65000"/>
                  <a:lumOff val="35000"/>
                </a:prstClr>
              </a:solidFill>
            </a:endParaRPr>
          </a:p>
        </p:txBody>
      </p:sp>
      <p:pic>
        <p:nvPicPr>
          <p:cNvPr id="9218" name="Picture 2" descr="https://lh5.googleusercontent.com/sAUgPg3idNwn9CbkEYtUfs8AJfTeQ8a0eoZ4z45Au1zJSlwHjwjnDEtIskfXGh00MF4PCFOOrkqRgiI-X0tAxUarJx-qAnljxCFclaIGWPCJeUUBGiBk9p8T2_FNleYF6U1Fq0x__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90271" y="687137"/>
            <a:ext cx="3247543" cy="1136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49170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Functions and Operators</a:t>
            </a:r>
          </a:p>
        </p:txBody>
      </p:sp>
      <p:sp>
        <p:nvSpPr>
          <p:cNvPr id="3" name="Content Placeholder 2"/>
          <p:cNvSpPr>
            <a:spLocks noGrp="1"/>
          </p:cNvSpPr>
          <p:nvPr>
            <p:ph idx="1"/>
          </p:nvPr>
        </p:nvSpPr>
        <p:spPr/>
        <p:txBody>
          <a:bodyPr>
            <a:normAutofit lnSpcReduction="10000"/>
          </a:bodyPr>
          <a:lstStyle/>
          <a:p>
            <a:r>
              <a:rPr lang="en-GB" sz="2800" dirty="0"/>
              <a:t>SQL supports custom functions</a:t>
            </a:r>
          </a:p>
          <a:p>
            <a:pPr lvl="1"/>
            <a:r>
              <a:rPr lang="en-GB" sz="2400" dirty="0"/>
              <a:t>Each DBMS implements their own, with their own syntax</a:t>
            </a:r>
          </a:p>
          <a:p>
            <a:pPr lvl="1"/>
            <a:r>
              <a:rPr lang="en-GB" sz="2400" dirty="0"/>
              <a:t>MySQL documentation at</a:t>
            </a:r>
            <a:br>
              <a:rPr lang="en-GB" sz="2400" dirty="0"/>
            </a:br>
            <a:r>
              <a:rPr lang="en-GB" sz="2400" dirty="0">
                <a:hlinkClick r:id="rId2"/>
              </a:rPr>
              <a:t>http://dev.mysql.com/doc/refman/5.6/en/functions.html</a:t>
            </a:r>
            <a:r>
              <a:rPr lang="en-GB" sz="2400" dirty="0"/>
              <a:t> </a:t>
            </a:r>
          </a:p>
          <a:p>
            <a:r>
              <a:rPr lang="en-GB" sz="2800" dirty="0"/>
              <a:t>Types of functions and operators</a:t>
            </a:r>
          </a:p>
          <a:p>
            <a:pPr lvl="1"/>
            <a:r>
              <a:rPr lang="en-GB" sz="2400" dirty="0"/>
              <a:t>String functions: e.g. transformation, truncation, </a:t>
            </a:r>
            <a:r>
              <a:rPr lang="en-GB" sz="2400" dirty="0" err="1"/>
              <a:t>concatination</a:t>
            </a:r>
            <a:r>
              <a:rPr lang="en-GB" sz="2400" dirty="0"/>
              <a:t>, </a:t>
            </a:r>
            <a:r>
              <a:rPr lang="en-GB" sz="2400" dirty="0" err="1"/>
              <a:t>etc</a:t>
            </a:r>
            <a:endParaRPr lang="en-GB" sz="2400" dirty="0"/>
          </a:p>
          <a:p>
            <a:pPr lvl="1"/>
            <a:r>
              <a:rPr lang="en-GB" sz="2400" dirty="0"/>
              <a:t>Numeric functions: e.g. rounding, conversion, arithmetic, </a:t>
            </a:r>
            <a:r>
              <a:rPr lang="en-GB" sz="2400" dirty="0" err="1"/>
              <a:t>etc</a:t>
            </a:r>
            <a:endParaRPr lang="en-GB" sz="2400" dirty="0"/>
          </a:p>
          <a:p>
            <a:pPr lvl="1"/>
            <a:r>
              <a:rPr lang="en-GB" sz="2400" dirty="0"/>
              <a:t>Date functions: e.g. formatting, part of date, </a:t>
            </a:r>
            <a:r>
              <a:rPr lang="en-GB" sz="2400" dirty="0" err="1"/>
              <a:t>etc</a:t>
            </a:r>
            <a:endParaRPr lang="en-GB" sz="2400" dirty="0"/>
          </a:p>
          <a:p>
            <a:pPr lvl="1"/>
            <a:r>
              <a:rPr lang="is-IS" sz="2400" dirty="0"/>
              <a:t>…</a:t>
            </a:r>
            <a:r>
              <a:rPr lang="en-GB" sz="2400" dirty="0"/>
              <a:t> </a:t>
            </a:r>
          </a:p>
          <a:p>
            <a:pPr marL="0" indent="0" algn="ctr">
              <a:buNone/>
            </a:pPr>
            <a:r>
              <a:rPr lang="en-GB" sz="2400" i="1" dirty="0">
                <a:solidFill>
                  <a:schemeClr val="accent5"/>
                </a:solidFill>
              </a:rPr>
              <a:t>These slides use MySQL syntax.</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20</a:t>
            </a:fld>
            <a:endParaRPr lang="en-GB">
              <a:solidFill>
                <a:prstClr val="black">
                  <a:lumMod val="65000"/>
                  <a:lumOff val="35000"/>
                </a:prstClr>
              </a:solidFill>
            </a:endParaRPr>
          </a:p>
        </p:txBody>
      </p:sp>
    </p:spTree>
    <p:extLst>
      <p:ext uri="{BB962C8B-B14F-4D97-AF65-F5344CB8AC3E}">
        <p14:creationId xmlns:p14="http://schemas.microsoft.com/office/powerpoint/2010/main" val="4205966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Examples of Functions</a:t>
            </a:r>
          </a:p>
        </p:txBody>
      </p:sp>
      <p:sp>
        <p:nvSpPr>
          <p:cNvPr id="3" name="Content Placeholder 2"/>
          <p:cNvSpPr>
            <a:spLocks noGrp="1"/>
          </p:cNvSpPr>
          <p:nvPr>
            <p:ph idx="1"/>
          </p:nvPr>
        </p:nvSpPr>
        <p:spPr/>
        <p:txBody>
          <a:bodyPr>
            <a:normAutofit/>
          </a:bodyPr>
          <a:lstStyle/>
          <a:p>
            <a:r>
              <a:rPr lang="en-GB" i="1" dirty="0"/>
              <a:t>Find employees with the last name Gordon</a:t>
            </a:r>
          </a:p>
          <a:p>
            <a:pPr marL="0" indent="0">
              <a:buNone/>
            </a:pPr>
            <a:r>
              <a:rPr lang="en-GB" sz="1800" dirty="0">
                <a:latin typeface="Monaco" charset="0"/>
                <a:ea typeface="Monaco" charset="0"/>
                <a:cs typeface="Monaco" charset="0"/>
              </a:rPr>
              <a:t>	SELECT *</a:t>
            </a:r>
            <a:br>
              <a:rPr lang="en-GB" sz="1800" dirty="0">
                <a:latin typeface="Monaco" charset="0"/>
                <a:ea typeface="Monaco" charset="0"/>
                <a:cs typeface="Monaco" charset="0"/>
              </a:rPr>
            </a:br>
            <a:r>
              <a:rPr lang="en-GB" sz="1800" dirty="0">
                <a:latin typeface="Monaco" charset="0"/>
                <a:ea typeface="Monaco" charset="0"/>
                <a:cs typeface="Monaco" charset="0"/>
              </a:rPr>
              <a:t>	FROM   </a:t>
            </a:r>
            <a:r>
              <a:rPr lang="en-GB" sz="1800" dirty="0" err="1">
                <a:latin typeface="Monaco" charset="0"/>
                <a:ea typeface="Monaco" charset="0"/>
                <a:cs typeface="Monaco" charset="0"/>
              </a:rPr>
              <a:t>DBEmployee</a:t>
            </a:r>
            <a:br>
              <a:rPr lang="en-GB" sz="1800" dirty="0">
                <a:latin typeface="Monaco" charset="0"/>
                <a:ea typeface="Monaco" charset="0"/>
                <a:cs typeface="Monaco" charset="0"/>
              </a:rPr>
            </a:br>
            <a:r>
              <a:rPr lang="en-GB" sz="1800" dirty="0">
                <a:latin typeface="Monaco" charset="0"/>
                <a:ea typeface="Monaco" charset="0"/>
                <a:cs typeface="Monaco" charset="0"/>
              </a:rPr>
              <a:t>	WHERE  UPPER(</a:t>
            </a:r>
            <a:r>
              <a:rPr lang="en-GB" sz="1800" dirty="0" err="1">
                <a:latin typeface="Monaco" charset="0"/>
                <a:ea typeface="Monaco" charset="0"/>
                <a:cs typeface="Monaco" charset="0"/>
              </a:rPr>
              <a:t>lastName</a:t>
            </a:r>
            <a:r>
              <a:rPr lang="en-GB" sz="1800" dirty="0">
                <a:latin typeface="Monaco" charset="0"/>
                <a:ea typeface="Monaco" charset="0"/>
                <a:cs typeface="Monaco" charset="0"/>
              </a:rPr>
              <a:t>) = </a:t>
            </a:r>
            <a:r>
              <a:rPr lang="uk-UA" sz="1800" dirty="0">
                <a:latin typeface="Monaco" charset="0"/>
                <a:ea typeface="Monaco" charset="0"/>
                <a:cs typeface="Monaco" charset="0"/>
              </a:rPr>
              <a:t>'</a:t>
            </a:r>
            <a:r>
              <a:rPr lang="en-GB" sz="1800" dirty="0">
                <a:latin typeface="Monaco" charset="0"/>
                <a:ea typeface="Monaco" charset="0"/>
                <a:cs typeface="Monaco" charset="0"/>
              </a:rPr>
              <a:t>GORDON</a:t>
            </a:r>
            <a:r>
              <a:rPr lang="uk-UA" sz="1800" dirty="0">
                <a:latin typeface="Monaco" charset="0"/>
                <a:ea typeface="Monaco" charset="0"/>
                <a:cs typeface="Monaco" charset="0"/>
              </a:rPr>
              <a:t>'</a:t>
            </a:r>
            <a:r>
              <a:rPr lang="en-GB" sz="1800" dirty="0">
                <a:latin typeface="Monaco" charset="0"/>
                <a:ea typeface="Monaco" charset="0"/>
                <a:cs typeface="Monaco" charset="0"/>
              </a:rPr>
              <a:t>;</a:t>
            </a:r>
          </a:p>
          <a:p>
            <a:r>
              <a:rPr lang="en-GB" i="1" dirty="0"/>
              <a:t>Compute the average salary to two decimal places</a:t>
            </a:r>
          </a:p>
          <a:p>
            <a:pPr marL="0" indent="0">
              <a:buNone/>
            </a:pPr>
            <a:r>
              <a:rPr lang="en-GB" sz="1800" dirty="0">
                <a:latin typeface="Monaco" charset="0"/>
                <a:ea typeface="Monaco" charset="0"/>
                <a:cs typeface="Monaco" charset="0"/>
              </a:rPr>
              <a:t>	SELECT ROUND(AVG(salary),2)  </a:t>
            </a:r>
            <a:br>
              <a:rPr lang="en-GB" sz="1800" dirty="0">
                <a:latin typeface="Monaco" charset="0"/>
                <a:ea typeface="Monaco" charset="0"/>
                <a:cs typeface="Monaco" charset="0"/>
              </a:rPr>
            </a:br>
            <a:r>
              <a:rPr lang="en-GB" sz="1800" dirty="0">
                <a:latin typeface="Monaco" charset="0"/>
                <a:ea typeface="Monaco" charset="0"/>
                <a:cs typeface="Monaco" charset="0"/>
              </a:rPr>
              <a:t>	FROM   </a:t>
            </a:r>
            <a:r>
              <a:rPr lang="en-GB" sz="1800" dirty="0" err="1">
                <a:latin typeface="Monaco" charset="0"/>
                <a:ea typeface="Monaco" charset="0"/>
                <a:cs typeface="Monaco" charset="0"/>
              </a:rPr>
              <a:t>DBEmployee</a:t>
            </a:r>
            <a:r>
              <a:rPr lang="en-GB" sz="1800" dirty="0">
                <a:latin typeface="Monaco" charset="0"/>
                <a:ea typeface="Monaco" charset="0"/>
                <a:cs typeface="Monaco" charset="0"/>
              </a:rPr>
              <a:t>;</a:t>
            </a:r>
          </a:p>
          <a:p>
            <a:r>
              <a:rPr lang="en-GB" dirty="0"/>
              <a:t>Return employee date of births in European format</a:t>
            </a:r>
          </a:p>
          <a:p>
            <a:pPr marL="0" indent="0">
              <a:buNone/>
            </a:pPr>
            <a:r>
              <a:rPr lang="en-GB" sz="1800" dirty="0">
                <a:latin typeface="Monaco" charset="0"/>
                <a:ea typeface="Monaco" charset="0"/>
                <a:cs typeface="Monaco" charset="0"/>
              </a:rPr>
              <a:t>	SELECT DATE_FORMAT(</a:t>
            </a:r>
            <a:r>
              <a:rPr lang="en-GB" sz="1800" dirty="0" err="1">
                <a:latin typeface="Monaco" charset="0"/>
                <a:ea typeface="Monaco" charset="0"/>
                <a:cs typeface="Monaco" charset="0"/>
              </a:rPr>
              <a:t>dateOfBirth</a:t>
            </a:r>
            <a:r>
              <a:rPr lang="en-GB" sz="1800" dirty="0">
                <a:latin typeface="Monaco" charset="0"/>
                <a:ea typeface="Monaco" charset="0"/>
                <a:cs typeface="Monaco" charset="0"/>
              </a:rPr>
              <a:t>, GET_FORMAT(DATE,'EUR'))</a:t>
            </a:r>
            <a:br>
              <a:rPr lang="en-GB" sz="1800" dirty="0">
                <a:latin typeface="Monaco" charset="0"/>
                <a:ea typeface="Monaco" charset="0"/>
                <a:cs typeface="Monaco" charset="0"/>
              </a:rPr>
            </a:br>
            <a:r>
              <a:rPr lang="en-GB" sz="1800" dirty="0">
                <a:latin typeface="Monaco" charset="0"/>
                <a:ea typeface="Monaco" charset="0"/>
                <a:cs typeface="Monaco" charset="0"/>
              </a:rPr>
              <a:t>	FROM   </a:t>
            </a:r>
            <a:r>
              <a:rPr lang="en-GB" sz="1800" dirty="0" err="1">
                <a:latin typeface="Monaco" charset="0"/>
                <a:ea typeface="Monaco" charset="0"/>
                <a:cs typeface="Monaco" charset="0"/>
              </a:rPr>
              <a:t>DBEmployee</a:t>
            </a:r>
            <a:r>
              <a:rPr lang="en-GB" sz="1800" dirty="0">
                <a:latin typeface="Monaco" charset="0"/>
                <a:ea typeface="Monaco" charset="0"/>
                <a:cs typeface="Monaco" charset="0"/>
              </a:rPr>
              <a:t>;</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21</a:t>
            </a:fld>
            <a:endParaRPr lang="en-GB">
              <a:solidFill>
                <a:prstClr val="black">
                  <a:lumMod val="65000"/>
                  <a:lumOff val="35000"/>
                </a:prstClr>
              </a:solidFill>
            </a:endParaRPr>
          </a:p>
        </p:txBody>
      </p:sp>
    </p:spTree>
    <p:extLst>
      <p:ext uri="{BB962C8B-B14F-4D97-AF65-F5344CB8AC3E}">
        <p14:creationId xmlns:p14="http://schemas.microsoft.com/office/powerpoint/2010/main" val="362011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Updating or Removing Rows</a:t>
            </a:r>
          </a:p>
        </p:txBody>
      </p:sp>
      <p:sp>
        <p:nvSpPr>
          <p:cNvPr id="3" name="Content Placeholder 2"/>
          <p:cNvSpPr>
            <a:spLocks noGrp="1"/>
          </p:cNvSpPr>
          <p:nvPr>
            <p:ph idx="1"/>
          </p:nvPr>
        </p:nvSpPr>
        <p:spPr/>
        <p:txBody>
          <a:bodyPr>
            <a:normAutofit fontScale="77500" lnSpcReduction="20000"/>
          </a:bodyPr>
          <a:lstStyle/>
          <a:p>
            <a:r>
              <a:rPr lang="en-GB" sz="3800" dirty="0"/>
              <a:t>Updating tuples that match a property</a:t>
            </a:r>
          </a:p>
          <a:p>
            <a:pPr marL="0" indent="0">
              <a:buNone/>
            </a:pPr>
            <a:r>
              <a:rPr lang="en-GB" dirty="0">
                <a:latin typeface="Monaco" charset="0"/>
                <a:ea typeface="Monaco" charset="0"/>
                <a:cs typeface="Monaco" charset="0"/>
              </a:rPr>
              <a:t>	UPDATE </a:t>
            </a:r>
            <a:r>
              <a:rPr lang="en-GB" dirty="0" err="1">
                <a:latin typeface="Monaco" charset="0"/>
                <a:ea typeface="Monaco" charset="0"/>
                <a:cs typeface="Monaco" charset="0"/>
              </a:rPr>
              <a:t>DBEmployee</a:t>
            </a:r>
            <a:br>
              <a:rPr lang="en-GB" dirty="0">
                <a:latin typeface="Monaco" charset="0"/>
                <a:ea typeface="Monaco" charset="0"/>
                <a:cs typeface="Monaco" charset="0"/>
              </a:rPr>
            </a:br>
            <a:r>
              <a:rPr lang="en-GB" dirty="0">
                <a:latin typeface="Monaco" charset="0"/>
                <a:ea typeface="Monaco" charset="0"/>
                <a:cs typeface="Monaco" charset="0"/>
              </a:rPr>
              <a:t>	SET    </a:t>
            </a:r>
            <a:r>
              <a:rPr lang="en-GB" dirty="0" err="1">
                <a:latin typeface="Monaco" charset="0"/>
                <a:ea typeface="Monaco" charset="0"/>
                <a:cs typeface="Monaco" charset="0"/>
              </a:rPr>
              <a:t>lastname</a:t>
            </a:r>
            <a:r>
              <a:rPr lang="en-GB" dirty="0">
                <a:latin typeface="Monaco" charset="0"/>
                <a:ea typeface="Monaco" charset="0"/>
                <a:cs typeface="Monaco" charset="0"/>
              </a:rPr>
              <a:t> = 'Browne'</a:t>
            </a:r>
            <a:br>
              <a:rPr lang="en-GB" dirty="0">
                <a:latin typeface="Monaco" charset="0"/>
                <a:ea typeface="Monaco" charset="0"/>
                <a:cs typeface="Monaco" charset="0"/>
              </a:rPr>
            </a:br>
            <a:r>
              <a:rPr lang="en-GB" dirty="0">
                <a:latin typeface="Monaco" charset="0"/>
                <a:ea typeface="Monaco" charset="0"/>
                <a:cs typeface="Monaco" charset="0"/>
              </a:rPr>
              <a:t>	WHERE  </a:t>
            </a:r>
            <a:r>
              <a:rPr lang="en-GB" dirty="0" err="1">
                <a:latin typeface="Monaco" charset="0"/>
                <a:ea typeface="Monaco" charset="0"/>
                <a:cs typeface="Monaco" charset="0"/>
              </a:rPr>
              <a:t>lastname</a:t>
            </a:r>
            <a:r>
              <a:rPr lang="en-GB" dirty="0">
                <a:latin typeface="Monaco" charset="0"/>
                <a:ea typeface="Monaco" charset="0"/>
                <a:cs typeface="Monaco" charset="0"/>
              </a:rPr>
              <a:t> = 'Brown';</a:t>
            </a:r>
          </a:p>
          <a:p>
            <a:r>
              <a:rPr lang="en-GB" sz="3800" dirty="0"/>
              <a:t>Removing rows that match a property</a:t>
            </a:r>
          </a:p>
          <a:p>
            <a:pPr marL="0" indent="0">
              <a:buNone/>
            </a:pPr>
            <a:r>
              <a:rPr lang="en-GB" dirty="0">
                <a:solidFill>
                  <a:prstClr val="black">
                    <a:lumMod val="65000"/>
                    <a:lumOff val="35000"/>
                  </a:prstClr>
                </a:solidFill>
                <a:latin typeface="Monaco" charset="0"/>
                <a:ea typeface="Monaco" charset="0"/>
                <a:cs typeface="Monaco" charset="0"/>
              </a:rPr>
              <a:t>	DELETE FROM </a:t>
            </a:r>
            <a:r>
              <a:rPr lang="en-GB" dirty="0" err="1">
                <a:solidFill>
                  <a:prstClr val="black">
                    <a:lumMod val="65000"/>
                    <a:lumOff val="35000"/>
                  </a:prstClr>
                </a:solidFill>
                <a:latin typeface="Monaco" charset="0"/>
                <a:ea typeface="Monaco" charset="0"/>
                <a:cs typeface="Monaco" charset="0"/>
              </a:rPr>
              <a:t>DBEmployee</a:t>
            </a:r>
            <a:br>
              <a:rPr lang="en-GB" dirty="0">
                <a:solidFill>
                  <a:prstClr val="black">
                    <a:lumMod val="65000"/>
                    <a:lumOff val="35000"/>
                  </a:prstClr>
                </a:solidFill>
                <a:latin typeface="Monaco" charset="0"/>
                <a:ea typeface="Monaco" charset="0"/>
                <a:cs typeface="Monaco" charset="0"/>
              </a:rPr>
            </a:br>
            <a:r>
              <a:rPr lang="en-GB" dirty="0">
                <a:solidFill>
                  <a:prstClr val="black">
                    <a:lumMod val="65000"/>
                    <a:lumOff val="35000"/>
                  </a:prstClr>
                </a:solidFill>
                <a:latin typeface="Monaco" charset="0"/>
                <a:ea typeface="Monaco" charset="0"/>
                <a:cs typeface="Monaco" charset="0"/>
              </a:rPr>
              <a:t>	WHERE  </a:t>
            </a:r>
            <a:r>
              <a:rPr lang="en-GB" dirty="0" err="1">
                <a:solidFill>
                  <a:prstClr val="black">
                    <a:lumMod val="65000"/>
                    <a:lumOff val="35000"/>
                  </a:prstClr>
                </a:solidFill>
                <a:latin typeface="Monaco" charset="0"/>
                <a:ea typeface="Monaco" charset="0"/>
                <a:cs typeface="Monaco" charset="0"/>
              </a:rPr>
              <a:t>lastname</a:t>
            </a:r>
            <a:r>
              <a:rPr lang="en-GB" dirty="0">
                <a:solidFill>
                  <a:prstClr val="black">
                    <a:lumMod val="65000"/>
                    <a:lumOff val="35000"/>
                  </a:prstClr>
                </a:solidFill>
                <a:latin typeface="Monaco" charset="0"/>
                <a:ea typeface="Monaco" charset="0"/>
                <a:cs typeface="Monaco" charset="0"/>
              </a:rPr>
              <a:t> = 'Browne';</a:t>
            </a:r>
          </a:p>
          <a:p>
            <a:pPr marL="0" indent="0">
              <a:buNone/>
            </a:pPr>
            <a:r>
              <a:rPr lang="en-GB" dirty="0">
                <a:solidFill>
                  <a:prstClr val="black">
                    <a:lumMod val="65000"/>
                    <a:lumOff val="35000"/>
                  </a:prstClr>
                </a:solidFill>
                <a:latin typeface="Monaco" charset="0"/>
                <a:ea typeface="Monaco" charset="0"/>
                <a:cs typeface="Monaco" charset="0"/>
              </a:rPr>
              <a:t>WHERE</a:t>
            </a:r>
            <a:r>
              <a:rPr lang="en-GB" dirty="0">
                <a:solidFill>
                  <a:prstClr val="black">
                    <a:lumMod val="65000"/>
                    <a:lumOff val="35000"/>
                  </a:prstClr>
                </a:solidFill>
                <a:ea typeface="Monaco" charset="0"/>
                <a:cs typeface="Monaco" charset="0"/>
              </a:rPr>
              <a:t> clause can be omitted from either statement, what would happen?</a:t>
            </a:r>
          </a:p>
          <a:p>
            <a:pPr marL="0" indent="0">
              <a:buNone/>
            </a:pPr>
            <a:r>
              <a:rPr lang="en-GB" dirty="0">
                <a:solidFill>
                  <a:schemeClr val="bg1"/>
                </a:solidFill>
                <a:ea typeface="Monaco" charset="0"/>
                <a:cs typeface="Monaco" charset="0"/>
              </a:rPr>
              <a:t>All rows would be updated/deleted!</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22</a:t>
            </a:fld>
            <a:endParaRPr lang="en-GB">
              <a:solidFill>
                <a:prstClr val="black">
                  <a:lumMod val="65000"/>
                  <a:lumOff val="35000"/>
                </a:prstClr>
              </a:solidFill>
            </a:endParaRPr>
          </a:p>
        </p:txBody>
      </p:sp>
    </p:spTree>
    <p:extLst>
      <p:ext uri="{BB962C8B-B14F-4D97-AF65-F5344CB8AC3E}">
        <p14:creationId xmlns:p14="http://schemas.microsoft.com/office/powerpoint/2010/main" val="1360758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2000" fill="hold"/>
                                        <p:tgtEl>
                                          <p:spTgt spid="3">
                                            <p:txEl>
                                              <p:pRg st="5" end="5"/>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SELECT-PROJECT-JOIN Queries</a:t>
            </a:r>
          </a:p>
        </p:txBody>
      </p:sp>
      <p:sp>
        <p:nvSpPr>
          <p:cNvPr id="3" name="Text Placeholder 2"/>
          <p:cNvSpPr>
            <a:spLocks noGrp="1"/>
          </p:cNvSpPr>
          <p:nvPr>
            <p:ph type="body" idx="1"/>
          </p:nvPr>
        </p:nvSpPr>
        <p:spPr/>
        <p:txBody>
          <a:bodyPr/>
          <a:lstStyle/>
          <a:p>
            <a:endParaRPr lang="en-GB"/>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23</a:t>
            </a:fld>
            <a:endParaRPr lang="en-GB">
              <a:solidFill>
                <a:prstClr val="black">
                  <a:lumMod val="65000"/>
                  <a:lumOff val="35000"/>
                </a:prstClr>
              </a:solidFill>
            </a:endParaRPr>
          </a:p>
        </p:txBody>
      </p:sp>
    </p:spTree>
    <p:extLst>
      <p:ext uri="{BB962C8B-B14F-4D97-AF65-F5344CB8AC3E}">
        <p14:creationId xmlns:p14="http://schemas.microsoft.com/office/powerpoint/2010/main" val="12224293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Simple S-P-J Query</a:t>
            </a:r>
          </a:p>
        </p:txBody>
      </p:sp>
      <p:sp>
        <p:nvSpPr>
          <p:cNvPr id="3" name="Content Placeholder 2"/>
          <p:cNvSpPr>
            <a:spLocks noGrp="1"/>
          </p:cNvSpPr>
          <p:nvPr>
            <p:ph idx="1"/>
          </p:nvPr>
        </p:nvSpPr>
        <p:spPr/>
        <p:txBody>
          <a:bodyPr>
            <a:normAutofit fontScale="70000" lnSpcReduction="20000"/>
          </a:bodyPr>
          <a:lstStyle/>
          <a:p>
            <a:r>
              <a:rPr lang="en-GB" sz="4100" dirty="0"/>
              <a:t>Most common type of query</a:t>
            </a:r>
          </a:p>
          <a:p>
            <a:r>
              <a:rPr lang="en-GB" sz="4100" dirty="0"/>
              <a:t>Returns joined data from two or more tables</a:t>
            </a:r>
          </a:p>
          <a:p>
            <a:pPr lvl="1"/>
            <a:r>
              <a:rPr lang="en-GB" sz="3600" dirty="0"/>
              <a:t>Remember the join condition</a:t>
            </a:r>
          </a:p>
          <a:p>
            <a:pPr lvl="1"/>
            <a:r>
              <a:rPr lang="en-GB" sz="3600" dirty="0"/>
              <a:t>Join condition does not need to be equality</a:t>
            </a:r>
          </a:p>
          <a:p>
            <a:pPr marL="0" indent="0">
              <a:buNone/>
            </a:pPr>
            <a:r>
              <a:rPr lang="en-GB" b="1" dirty="0"/>
              <a:t>Example</a:t>
            </a:r>
          </a:p>
          <a:p>
            <a:r>
              <a:rPr lang="en-GB" sz="3400" i="1" dirty="0"/>
              <a:t>List employee name and department name of employees earning less than 30,000</a:t>
            </a:r>
          </a:p>
          <a:p>
            <a:pPr marL="0" indent="0">
              <a:buNone/>
            </a:pPr>
            <a:r>
              <a:rPr lang="en-GB" dirty="0">
                <a:latin typeface="Monaco" charset="0"/>
                <a:ea typeface="Monaco" charset="0"/>
                <a:cs typeface="Monaco" charset="0"/>
              </a:rPr>
              <a:t>	SELECT </a:t>
            </a:r>
            <a:r>
              <a:rPr lang="en-GB" dirty="0" err="1">
                <a:latin typeface="Monaco" charset="0"/>
                <a:ea typeface="Monaco" charset="0"/>
                <a:cs typeface="Monaco" charset="0"/>
              </a:rPr>
              <a:t>firstnames</a:t>
            </a:r>
            <a:r>
              <a:rPr lang="en-GB" dirty="0">
                <a:latin typeface="Monaco" charset="0"/>
                <a:ea typeface="Monaco" charset="0"/>
                <a:cs typeface="Monaco" charset="0"/>
              </a:rPr>
              <a:t>, </a:t>
            </a:r>
            <a:r>
              <a:rPr lang="en-GB" dirty="0" err="1">
                <a:latin typeface="Monaco" charset="0"/>
                <a:ea typeface="Monaco" charset="0"/>
                <a:cs typeface="Monaco" charset="0"/>
              </a:rPr>
              <a:t>lastname</a:t>
            </a:r>
            <a:r>
              <a:rPr lang="en-GB" dirty="0">
                <a:latin typeface="Monaco" charset="0"/>
                <a:ea typeface="Monaco" charset="0"/>
                <a:cs typeface="Monaco" charset="0"/>
              </a:rPr>
              <a:t>, </a:t>
            </a:r>
            <a:r>
              <a:rPr lang="en-GB" dirty="0" err="1">
                <a:latin typeface="Monaco" charset="0"/>
                <a:ea typeface="Monaco" charset="0"/>
                <a:cs typeface="Monaco" charset="0"/>
              </a:rPr>
              <a:t>dName</a:t>
            </a:r>
            <a:br>
              <a:rPr lang="en-GB" dirty="0">
                <a:latin typeface="Monaco" charset="0"/>
                <a:ea typeface="Monaco" charset="0"/>
                <a:cs typeface="Monaco" charset="0"/>
              </a:rPr>
            </a:br>
            <a:r>
              <a:rPr lang="en-GB" dirty="0">
                <a:latin typeface="Monaco" charset="0"/>
                <a:ea typeface="Monaco" charset="0"/>
                <a:cs typeface="Monaco" charset="0"/>
              </a:rPr>
              <a:t>	FROM   </a:t>
            </a:r>
            <a:r>
              <a:rPr lang="en-GB" dirty="0" err="1">
                <a:latin typeface="Monaco" charset="0"/>
                <a:ea typeface="Monaco" charset="0"/>
                <a:cs typeface="Monaco" charset="0"/>
              </a:rPr>
              <a:t>DBEmployee</a:t>
            </a:r>
            <a:r>
              <a:rPr lang="en-GB" dirty="0">
                <a:latin typeface="Monaco" charset="0"/>
                <a:ea typeface="Monaco" charset="0"/>
                <a:cs typeface="Monaco" charset="0"/>
              </a:rPr>
              <a:t>, </a:t>
            </a:r>
            <a:r>
              <a:rPr lang="en-GB" dirty="0" err="1">
                <a:latin typeface="Monaco" charset="0"/>
                <a:ea typeface="Monaco" charset="0"/>
                <a:cs typeface="Monaco" charset="0"/>
              </a:rPr>
              <a:t>DBDepartment</a:t>
            </a:r>
            <a:br>
              <a:rPr lang="en-GB" dirty="0">
                <a:latin typeface="Monaco" charset="0"/>
                <a:ea typeface="Monaco" charset="0"/>
                <a:cs typeface="Monaco" charset="0"/>
              </a:rPr>
            </a:br>
            <a:r>
              <a:rPr lang="en-GB" dirty="0">
                <a:latin typeface="Monaco" charset="0"/>
                <a:ea typeface="Monaco" charset="0"/>
                <a:cs typeface="Monaco" charset="0"/>
              </a:rPr>
              <a:t>	WHERE  </a:t>
            </a:r>
            <a:r>
              <a:rPr lang="en-GB" dirty="0" err="1">
                <a:latin typeface="Monaco" charset="0"/>
                <a:ea typeface="Monaco" charset="0"/>
                <a:cs typeface="Monaco" charset="0"/>
              </a:rPr>
              <a:t>empdNum</a:t>
            </a:r>
            <a:r>
              <a:rPr lang="en-GB" dirty="0">
                <a:latin typeface="Monaco" charset="0"/>
                <a:ea typeface="Monaco" charset="0"/>
                <a:cs typeface="Monaco" charset="0"/>
              </a:rPr>
              <a:t> = </a:t>
            </a:r>
            <a:r>
              <a:rPr lang="en-GB" dirty="0" err="1">
                <a:latin typeface="Monaco" charset="0"/>
                <a:ea typeface="Monaco" charset="0"/>
                <a:cs typeface="Monaco" charset="0"/>
              </a:rPr>
              <a:t>dNum</a:t>
            </a:r>
            <a:br>
              <a:rPr lang="en-GB" dirty="0">
                <a:latin typeface="Monaco" charset="0"/>
                <a:ea typeface="Monaco" charset="0"/>
                <a:cs typeface="Monaco" charset="0"/>
              </a:rPr>
            </a:br>
            <a:r>
              <a:rPr lang="en-GB" dirty="0">
                <a:latin typeface="Monaco" charset="0"/>
                <a:ea typeface="Monaco" charset="0"/>
                <a:cs typeface="Monaco" charset="0"/>
              </a:rPr>
              <a:t>	AND    salary &lt; 30000;</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24</a:t>
            </a:fld>
            <a:endParaRPr lang="en-GB">
              <a:solidFill>
                <a:prstClr val="black">
                  <a:lumMod val="65000"/>
                  <a:lumOff val="35000"/>
                </a:prstClr>
              </a:solidFill>
            </a:endParaRPr>
          </a:p>
        </p:txBody>
      </p:sp>
    </p:spTree>
    <p:extLst>
      <p:ext uri="{BB962C8B-B14F-4D97-AF65-F5344CB8AC3E}">
        <p14:creationId xmlns:p14="http://schemas.microsoft.com/office/powerpoint/2010/main" val="1211204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Bad S-P-J Query</a:t>
            </a:r>
          </a:p>
        </p:txBody>
      </p:sp>
      <p:sp>
        <p:nvSpPr>
          <p:cNvPr id="3" name="Content Placeholder 2"/>
          <p:cNvSpPr>
            <a:spLocks noGrp="1"/>
          </p:cNvSpPr>
          <p:nvPr>
            <p:ph idx="1"/>
          </p:nvPr>
        </p:nvSpPr>
        <p:spPr>
          <a:xfrm>
            <a:off x="499298" y="1823379"/>
            <a:ext cx="11133905" cy="2724446"/>
          </a:xfrm>
        </p:spPr>
        <p:txBody>
          <a:bodyPr>
            <a:normAutofit fontScale="62500" lnSpcReduction="20000"/>
          </a:bodyPr>
          <a:lstStyle/>
          <a:p>
            <a:pPr marL="0" indent="0">
              <a:buNone/>
            </a:pPr>
            <a:r>
              <a:rPr lang="en-GB" sz="3800" b="1" dirty="0"/>
              <a:t>Example</a:t>
            </a:r>
          </a:p>
          <a:p>
            <a:pPr>
              <a:spcBef>
                <a:spcPts val="1400"/>
              </a:spcBef>
            </a:pPr>
            <a:r>
              <a:rPr lang="en-GB" sz="3800" i="1" dirty="0"/>
              <a:t>List employee name and department name of employees earning less than 30,000</a:t>
            </a:r>
          </a:p>
          <a:p>
            <a:pPr marL="0" indent="0">
              <a:buNone/>
            </a:pPr>
            <a:r>
              <a:rPr lang="en-GB" dirty="0">
                <a:latin typeface="Monaco" charset="0"/>
                <a:ea typeface="Monaco" charset="0"/>
                <a:cs typeface="Monaco" charset="0"/>
              </a:rPr>
              <a:t>	SELECT </a:t>
            </a:r>
            <a:r>
              <a:rPr lang="en-GB" dirty="0" err="1">
                <a:latin typeface="Monaco" charset="0"/>
                <a:ea typeface="Monaco" charset="0"/>
                <a:cs typeface="Monaco" charset="0"/>
              </a:rPr>
              <a:t>firstnames</a:t>
            </a:r>
            <a:r>
              <a:rPr lang="en-GB" dirty="0">
                <a:latin typeface="Monaco" charset="0"/>
                <a:ea typeface="Monaco" charset="0"/>
                <a:cs typeface="Monaco" charset="0"/>
              </a:rPr>
              <a:t>, </a:t>
            </a:r>
            <a:r>
              <a:rPr lang="en-GB" dirty="0" err="1">
                <a:latin typeface="Monaco" charset="0"/>
                <a:ea typeface="Monaco" charset="0"/>
                <a:cs typeface="Monaco" charset="0"/>
              </a:rPr>
              <a:t>lastname</a:t>
            </a:r>
            <a:r>
              <a:rPr lang="en-GB" dirty="0">
                <a:latin typeface="Monaco" charset="0"/>
                <a:ea typeface="Monaco" charset="0"/>
                <a:cs typeface="Monaco" charset="0"/>
              </a:rPr>
              <a:t>, </a:t>
            </a:r>
            <a:r>
              <a:rPr lang="en-GB" dirty="0" err="1">
                <a:latin typeface="Monaco" charset="0"/>
                <a:ea typeface="Monaco" charset="0"/>
                <a:cs typeface="Monaco" charset="0"/>
              </a:rPr>
              <a:t>dName</a:t>
            </a:r>
            <a:br>
              <a:rPr lang="en-GB" dirty="0">
                <a:latin typeface="Monaco" charset="0"/>
                <a:ea typeface="Monaco" charset="0"/>
                <a:cs typeface="Monaco" charset="0"/>
              </a:rPr>
            </a:br>
            <a:r>
              <a:rPr lang="en-GB" dirty="0">
                <a:latin typeface="Monaco" charset="0"/>
                <a:ea typeface="Monaco" charset="0"/>
                <a:cs typeface="Monaco" charset="0"/>
              </a:rPr>
              <a:t>	FROM   </a:t>
            </a:r>
            <a:r>
              <a:rPr lang="en-GB" dirty="0" err="1">
                <a:latin typeface="Monaco" charset="0"/>
                <a:ea typeface="Monaco" charset="0"/>
                <a:cs typeface="Monaco" charset="0"/>
              </a:rPr>
              <a:t>DBEmployee</a:t>
            </a:r>
            <a:r>
              <a:rPr lang="en-GB" dirty="0">
                <a:latin typeface="Monaco" charset="0"/>
                <a:ea typeface="Monaco" charset="0"/>
                <a:cs typeface="Monaco" charset="0"/>
              </a:rPr>
              <a:t>, </a:t>
            </a:r>
            <a:r>
              <a:rPr lang="en-GB" dirty="0" err="1">
                <a:latin typeface="Monaco" charset="0"/>
                <a:ea typeface="Monaco" charset="0"/>
                <a:cs typeface="Monaco" charset="0"/>
              </a:rPr>
              <a:t>DBDepartment</a:t>
            </a:r>
            <a:br>
              <a:rPr lang="en-GB" dirty="0">
                <a:latin typeface="Monaco" charset="0"/>
                <a:ea typeface="Monaco" charset="0"/>
                <a:cs typeface="Monaco" charset="0"/>
              </a:rPr>
            </a:br>
            <a:r>
              <a:rPr lang="en-GB" dirty="0">
                <a:latin typeface="Monaco" charset="0"/>
                <a:ea typeface="Monaco" charset="0"/>
                <a:cs typeface="Monaco" charset="0"/>
              </a:rPr>
              <a:t>	WHERE  salary &lt; 30000;</a:t>
            </a:r>
          </a:p>
          <a:p>
            <a:pPr lvl="0">
              <a:buClr>
                <a:srgbClr val="A2C816"/>
              </a:buClr>
            </a:pPr>
            <a:r>
              <a:rPr lang="en-GB" sz="3400" dirty="0">
                <a:solidFill>
                  <a:prstClr val="black">
                    <a:lumMod val="65000"/>
                    <a:lumOff val="35000"/>
                  </a:prstClr>
                </a:solidFill>
              </a:rPr>
              <a:t>Number of answers: 232</a:t>
            </a:r>
            <a:endParaRPr lang="en-GB" sz="5700"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25</a:t>
            </a:fld>
            <a:endParaRPr lang="en-GB">
              <a:solidFill>
                <a:prstClr val="black">
                  <a:lumMod val="65000"/>
                  <a:lumOff val="35000"/>
                </a:prstClr>
              </a:solidFill>
            </a:endParaRPr>
          </a:p>
        </p:txBody>
      </p:sp>
      <p:graphicFrame>
        <p:nvGraphicFramePr>
          <p:cNvPr id="7" name="Group 75"/>
          <p:cNvGraphicFramePr>
            <a:graphicFrameLocks noGrp="1"/>
          </p:cNvGraphicFramePr>
          <p:nvPr>
            <p:extLst>
              <p:ext uri="{D42A27DB-BD31-4B8C-83A1-F6EECF244321}">
                <p14:modId xmlns:p14="http://schemas.microsoft.com/office/powerpoint/2010/main" val="1127570215"/>
              </p:ext>
            </p:extLst>
          </p:nvPr>
        </p:nvGraphicFramePr>
        <p:xfrm>
          <a:off x="6870498" y="5053909"/>
          <a:ext cx="3187150" cy="1344382"/>
        </p:xfrm>
        <a:graphic>
          <a:graphicData uri="http://schemas.openxmlformats.org/drawingml/2006/table">
            <a:tbl>
              <a:tblPr/>
              <a:tblGrid>
                <a:gridCol w="809943">
                  <a:extLst>
                    <a:ext uri="{9D8B030D-6E8A-4147-A177-3AD203B41FA5}">
                      <a16:colId xmlns:a16="http://schemas.microsoft.com/office/drawing/2014/main" val="20000"/>
                    </a:ext>
                  </a:extLst>
                </a:gridCol>
                <a:gridCol w="1512168">
                  <a:extLst>
                    <a:ext uri="{9D8B030D-6E8A-4147-A177-3AD203B41FA5}">
                      <a16:colId xmlns:a16="http://schemas.microsoft.com/office/drawing/2014/main" val="20001"/>
                    </a:ext>
                  </a:extLst>
                </a:gridCol>
                <a:gridCol w="865039">
                  <a:extLst>
                    <a:ext uri="{9D8B030D-6E8A-4147-A177-3AD203B41FA5}">
                      <a16:colId xmlns:a16="http://schemas.microsoft.com/office/drawing/2014/main" val="20002"/>
                    </a:ext>
                  </a:extLst>
                </a:gridCol>
              </a:tblGrid>
              <a:tr h="0">
                <a:tc gridSpan="3">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err="1">
                          <a:ln>
                            <a:noFill/>
                          </a:ln>
                          <a:solidFill>
                            <a:schemeClr val="tx1"/>
                          </a:solidFill>
                          <a:effectLst/>
                          <a:latin typeface="+mn-lt"/>
                          <a:cs typeface="Arial" charset="0"/>
                        </a:rPr>
                        <a:t>DBDepartment</a:t>
                      </a:r>
                      <a:endParaRPr kumimoji="0" lang="en-GB" sz="1600" b="1" i="0" u="none" strike="noStrike" cap="none" normalizeH="0" baseline="0" dirty="0">
                        <a:ln>
                          <a:noFill/>
                        </a:ln>
                        <a:solidFill>
                          <a:schemeClr val="tx1"/>
                        </a:solidFill>
                        <a:effectLst/>
                        <a:latin typeface="+mn-lt"/>
                        <a:cs typeface="Arial"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ECD"/>
                    </a:solidFill>
                  </a:tcPr>
                </a:tc>
                <a:tc hMerge="1">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endParaRPr kumimoji="0" lang="en-GB" sz="1600" b="1" i="0" u="none" strike="noStrike" cap="none" normalizeH="0" baseline="0" dirty="0">
                        <a:ln>
                          <a:noFill/>
                        </a:ln>
                        <a:solidFill>
                          <a:schemeClr val="tx1"/>
                        </a:solidFill>
                        <a:effectLst/>
                        <a:latin typeface="+mn-lt"/>
                        <a:cs typeface="Arial"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hMerge="1">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endParaRPr kumimoji="0" lang="en-GB" sz="1600" b="1" i="0" u="none" strike="noStrike" cap="none" normalizeH="0" baseline="0" dirty="0">
                        <a:ln>
                          <a:noFill/>
                        </a:ln>
                        <a:solidFill>
                          <a:schemeClr val="tx1"/>
                        </a:solidFill>
                        <a:effectLst/>
                        <a:latin typeface="+mn-lt"/>
                        <a:cs typeface="Arial"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0"/>
                  </a:ext>
                </a:extLst>
              </a:tr>
              <a:tr h="0">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sng" strike="noStrike" cap="none" normalizeH="0" baseline="0" dirty="0" err="1">
                          <a:ln>
                            <a:noFill/>
                          </a:ln>
                          <a:solidFill>
                            <a:schemeClr val="tx1"/>
                          </a:solidFill>
                          <a:effectLst/>
                          <a:latin typeface="+mn-lt"/>
                          <a:cs typeface="Arial" charset="0"/>
                        </a:rPr>
                        <a:t>dnum</a:t>
                      </a:r>
                      <a:endParaRPr kumimoji="0" lang="en-GB" sz="1600" b="1" i="0" u="sng" strike="noStrike" cap="none" normalizeH="0" baseline="0" dirty="0">
                        <a:ln>
                          <a:noFill/>
                        </a:ln>
                        <a:solidFill>
                          <a:schemeClr val="tx1"/>
                        </a:solidFill>
                        <a:effectLst/>
                        <a:latin typeface="+mn-lt"/>
                        <a:cs typeface="Arial"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err="1">
                          <a:ln>
                            <a:noFill/>
                          </a:ln>
                          <a:solidFill>
                            <a:schemeClr val="tx1"/>
                          </a:solidFill>
                          <a:effectLst/>
                          <a:latin typeface="+mn-lt"/>
                          <a:cs typeface="Arial" charset="0"/>
                        </a:rPr>
                        <a:t>dname</a:t>
                      </a:r>
                      <a:endParaRPr kumimoji="0" lang="en-GB" sz="1600" b="1" i="0" u="none" strike="noStrike" cap="none" normalizeH="0" baseline="0" dirty="0">
                        <a:ln>
                          <a:noFill/>
                        </a:ln>
                        <a:solidFill>
                          <a:schemeClr val="tx1"/>
                        </a:solidFill>
                        <a:effectLst/>
                        <a:latin typeface="+mn-lt"/>
                        <a:cs typeface="Arial"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err="1">
                          <a:ln>
                            <a:noFill/>
                          </a:ln>
                          <a:solidFill>
                            <a:schemeClr val="tx1"/>
                          </a:solidFill>
                          <a:effectLst/>
                          <a:latin typeface="+mn-lt"/>
                          <a:cs typeface="Arial" charset="0"/>
                        </a:rPr>
                        <a:t>mgr</a:t>
                      </a:r>
                      <a:endParaRPr kumimoji="0" lang="en-GB" sz="1600" b="1" i="0" u="none" strike="noStrike" cap="none" normalizeH="0" baseline="0" dirty="0">
                        <a:ln>
                          <a:noFill/>
                        </a:ln>
                        <a:solidFill>
                          <a:schemeClr val="tx1"/>
                        </a:solidFill>
                        <a:effectLst/>
                        <a:latin typeface="+mn-lt"/>
                        <a:cs typeface="Arial" charset="0"/>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1"/>
                  </a:ext>
                </a:extLst>
              </a:tr>
              <a:tr h="338476">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1</a:t>
                      </a: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HR</a:t>
                      </a: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123</a:t>
                      </a: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2"/>
                  </a:ext>
                </a:extLst>
              </a:tr>
              <a:tr h="197515">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2</a:t>
                      </a: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Computing</a:t>
                      </a: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124</a:t>
                      </a: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3"/>
                  </a:ext>
                </a:extLst>
              </a:tr>
            </a:tbl>
          </a:graphicData>
        </a:graphic>
      </p:graphicFrame>
      <p:graphicFrame>
        <p:nvGraphicFramePr>
          <p:cNvPr id="8" name="Group 74"/>
          <p:cNvGraphicFramePr>
            <a:graphicFrameLocks noGrp="1"/>
          </p:cNvGraphicFramePr>
          <p:nvPr>
            <p:extLst>
              <p:ext uri="{D42A27DB-BD31-4B8C-83A1-F6EECF244321}">
                <p14:modId xmlns:p14="http://schemas.microsoft.com/office/powerpoint/2010/main" val="966381993"/>
              </p:ext>
            </p:extLst>
          </p:nvPr>
        </p:nvGraphicFramePr>
        <p:xfrm>
          <a:off x="1898472" y="4547824"/>
          <a:ext cx="3744913" cy="2021250"/>
        </p:xfrm>
        <a:graphic>
          <a:graphicData uri="http://schemas.openxmlformats.org/drawingml/2006/table">
            <a:tbl>
              <a:tblPr/>
              <a:tblGrid>
                <a:gridCol w="647998">
                  <a:extLst>
                    <a:ext uri="{9D8B030D-6E8A-4147-A177-3AD203B41FA5}">
                      <a16:colId xmlns:a16="http://schemas.microsoft.com/office/drawing/2014/main" val="20000"/>
                    </a:ext>
                  </a:extLst>
                </a:gridCol>
                <a:gridCol w="1224136">
                  <a:extLst>
                    <a:ext uri="{9D8B030D-6E8A-4147-A177-3AD203B41FA5}">
                      <a16:colId xmlns:a16="http://schemas.microsoft.com/office/drawing/2014/main" val="20001"/>
                    </a:ext>
                  </a:extLst>
                </a:gridCol>
                <a:gridCol w="1007591">
                  <a:extLst>
                    <a:ext uri="{9D8B030D-6E8A-4147-A177-3AD203B41FA5}">
                      <a16:colId xmlns:a16="http://schemas.microsoft.com/office/drawing/2014/main" val="20002"/>
                    </a:ext>
                  </a:extLst>
                </a:gridCol>
                <a:gridCol w="865188">
                  <a:extLst>
                    <a:ext uri="{9D8B030D-6E8A-4147-A177-3AD203B41FA5}">
                      <a16:colId xmlns:a16="http://schemas.microsoft.com/office/drawing/2014/main" val="20003"/>
                    </a:ext>
                  </a:extLst>
                </a:gridCol>
              </a:tblGrid>
              <a:tr h="375602">
                <a:tc gridSpan="4">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err="1">
                          <a:ln>
                            <a:noFill/>
                          </a:ln>
                          <a:solidFill>
                            <a:schemeClr val="tx1"/>
                          </a:solidFill>
                          <a:effectLst/>
                          <a:latin typeface="+mn-lt"/>
                          <a:cs typeface="Arial" charset="0"/>
                        </a:rPr>
                        <a:t>DBEmployee</a:t>
                      </a:r>
                      <a:endParaRPr kumimoji="0" lang="en-GB" sz="1600" b="1" i="0" u="none" strike="noStrike" cap="none" normalizeH="0" baseline="0" dirty="0">
                        <a:ln>
                          <a:noFill/>
                        </a:ln>
                        <a:solidFill>
                          <a:schemeClr val="tx1"/>
                        </a:solidFill>
                        <a:effectLst/>
                        <a:latin typeface="+mn-lt"/>
                        <a:cs typeface="Arial" charset="0"/>
                      </a:endParaRPr>
                    </a:p>
                  </a:txBody>
                  <a:tcPr marT="45688" marB="456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0000"/>
                  </a:ext>
                </a:extLst>
              </a:tr>
              <a:tr h="576198">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sng" strike="noStrike" cap="none" normalizeH="0" baseline="0" dirty="0" err="1">
                          <a:ln>
                            <a:noFill/>
                          </a:ln>
                          <a:solidFill>
                            <a:schemeClr val="tx1"/>
                          </a:solidFill>
                          <a:effectLst/>
                          <a:latin typeface="+mn-lt"/>
                          <a:cs typeface="Arial" charset="0"/>
                        </a:rPr>
                        <a:t>ssn</a:t>
                      </a:r>
                      <a:endParaRPr kumimoji="0" lang="en-GB" sz="1600" b="1" i="0" u="sng" strike="noStrike" cap="none" normalizeH="0" baseline="0" dirty="0">
                        <a:ln>
                          <a:noFill/>
                        </a:ln>
                        <a:solidFill>
                          <a:schemeClr val="tx1"/>
                        </a:solidFill>
                        <a:effectLst/>
                        <a:latin typeface="+mn-lt"/>
                        <a:cs typeface="Arial" charset="0"/>
                      </a:endParaRPr>
                    </a:p>
                  </a:txBody>
                  <a:tcPr marT="45688" marB="456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a:ln>
                            <a:noFill/>
                          </a:ln>
                          <a:solidFill>
                            <a:schemeClr val="tx1"/>
                          </a:solidFill>
                          <a:effectLst/>
                          <a:latin typeface="+mn-lt"/>
                          <a:cs typeface="Arial" charset="0"/>
                        </a:rPr>
                        <a:t>lastname</a:t>
                      </a:r>
                    </a:p>
                  </a:txBody>
                  <a:tcPr marT="45688" marB="4568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salary</a:t>
                      </a:r>
                    </a:p>
                  </a:txBody>
                  <a:tcPr marT="45688" marB="456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1" u="none" strike="noStrike" cap="none" normalizeH="0" baseline="0" dirty="0" err="1">
                          <a:ln>
                            <a:noFill/>
                          </a:ln>
                          <a:solidFill>
                            <a:schemeClr val="tx1"/>
                          </a:solidFill>
                          <a:effectLst/>
                          <a:latin typeface="+mn-lt"/>
                          <a:cs typeface="Arial" charset="0"/>
                        </a:rPr>
                        <a:t>empdNum</a:t>
                      </a:r>
                      <a:endParaRPr kumimoji="0" lang="en-GB" sz="1600" b="1" i="1" u="none" strike="noStrike" cap="none" normalizeH="0" baseline="0" dirty="0">
                        <a:ln>
                          <a:noFill/>
                        </a:ln>
                        <a:solidFill>
                          <a:schemeClr val="tx1"/>
                        </a:solidFill>
                        <a:effectLst/>
                        <a:latin typeface="+mn-lt"/>
                        <a:cs typeface="Arial" charset="0"/>
                      </a:endParaRPr>
                    </a:p>
                  </a:txBody>
                  <a:tcPr marT="45688" marB="4568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extLst>
                  <a:ext uri="{0D108BD9-81ED-4DB2-BD59-A6C34878D82A}">
                    <a16:rowId xmlns:a16="http://schemas.microsoft.com/office/drawing/2014/main" val="10001"/>
                  </a:ext>
                </a:extLst>
              </a:tr>
              <a:tr h="365688">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123</a:t>
                      </a:r>
                    </a:p>
                  </a:txBody>
                  <a:tcPr marT="45688" marB="456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Smith</a:t>
                      </a:r>
                    </a:p>
                  </a:txBody>
                  <a:tcPr marT="45688" marB="4568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25000</a:t>
                      </a:r>
                    </a:p>
                  </a:txBody>
                  <a:tcPr marT="45688" marB="456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1</a:t>
                      </a:r>
                    </a:p>
                  </a:txBody>
                  <a:tcPr marT="45688" marB="4568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extLst>
                  <a:ext uri="{0D108BD9-81ED-4DB2-BD59-A6C34878D82A}">
                    <a16:rowId xmlns:a16="http://schemas.microsoft.com/office/drawing/2014/main" val="10002"/>
                  </a:ext>
                </a:extLst>
              </a:tr>
              <a:tr h="365688">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122</a:t>
                      </a:r>
                    </a:p>
                  </a:txBody>
                  <a:tcPr marT="45688" marB="456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Brown</a:t>
                      </a:r>
                    </a:p>
                  </a:txBody>
                  <a:tcPr marT="45688" marB="4568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30000</a:t>
                      </a:r>
                    </a:p>
                  </a:txBody>
                  <a:tcPr marT="45688" marB="456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1</a:t>
                      </a:r>
                    </a:p>
                  </a:txBody>
                  <a:tcPr marT="45688" marB="4568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extLst>
                  <a:ext uri="{0D108BD9-81ED-4DB2-BD59-A6C34878D82A}">
                    <a16:rowId xmlns:a16="http://schemas.microsoft.com/office/drawing/2014/main" val="10003"/>
                  </a:ext>
                </a:extLst>
              </a:tr>
              <a:tr h="217744">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124</a:t>
                      </a:r>
                    </a:p>
                  </a:txBody>
                  <a:tcPr marT="45688" marB="456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a:ln>
                            <a:noFill/>
                          </a:ln>
                          <a:solidFill>
                            <a:schemeClr val="tx1"/>
                          </a:solidFill>
                          <a:effectLst/>
                          <a:latin typeface="+mn-lt"/>
                          <a:cs typeface="Arial" charset="0"/>
                        </a:rPr>
                        <a:t>Johnson</a:t>
                      </a:r>
                    </a:p>
                  </a:txBody>
                  <a:tcPr marT="45688" marB="4568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28000</a:t>
                      </a:r>
                    </a:p>
                  </a:txBody>
                  <a:tcPr marT="45688" marB="456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C000"/>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600" b="1" i="0" u="none" strike="noStrike" cap="none" normalizeH="0" baseline="0" dirty="0">
                          <a:ln>
                            <a:noFill/>
                          </a:ln>
                          <a:solidFill>
                            <a:schemeClr val="tx1"/>
                          </a:solidFill>
                          <a:effectLst/>
                          <a:latin typeface="+mn-lt"/>
                          <a:cs typeface="Arial" charset="0"/>
                        </a:rPr>
                        <a:t>2</a:t>
                      </a:r>
                    </a:p>
                  </a:txBody>
                  <a:tcPr marT="45688" marB="45688"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lumMod val="85000"/>
                      </a:schemeClr>
                    </a:solidFill>
                  </a:tcPr>
                </a:tc>
                <a:extLst>
                  <a:ext uri="{0D108BD9-81ED-4DB2-BD59-A6C34878D82A}">
                    <a16:rowId xmlns:a16="http://schemas.microsoft.com/office/drawing/2014/main" val="10004"/>
                  </a:ext>
                </a:extLst>
              </a:tr>
            </a:tbl>
          </a:graphicData>
        </a:graphic>
      </p:graphicFrame>
      <p:sp>
        <p:nvSpPr>
          <p:cNvPr id="9" name="Line 20"/>
          <p:cNvSpPr>
            <a:spLocks noChangeShapeType="1"/>
          </p:cNvSpPr>
          <p:nvPr/>
        </p:nvSpPr>
        <p:spPr bwMode="auto">
          <a:xfrm>
            <a:off x="5643385" y="5703284"/>
            <a:ext cx="1227113" cy="140728"/>
          </a:xfrm>
          <a:prstGeom prst="line">
            <a:avLst/>
          </a:prstGeom>
          <a:noFill/>
          <a:ln w="19050">
            <a:solidFill>
              <a:schemeClr val="tx1"/>
            </a:solidFill>
            <a:miter lim="800000"/>
            <a:headEnd type="triangle" w="med" len="med"/>
            <a:tailEnd type="triangle" w="med" len="med"/>
          </a:ln>
          <a:extLst>
            <a:ext uri="{909E8E84-426E-40DD-AFC4-6F175D3DCCD1}">
              <a14:hiddenFill xmlns:a14="http://schemas.microsoft.com/office/drawing/2010/main">
                <a:noFill/>
              </a14:hiddenFill>
            </a:ext>
          </a:extLst>
        </p:spPr>
        <p:txBody>
          <a:bodyPr wrap="none"/>
          <a:lstStyle/>
          <a:p>
            <a:endParaRPr lang="en-GB"/>
          </a:p>
        </p:txBody>
      </p:sp>
      <p:sp>
        <p:nvSpPr>
          <p:cNvPr id="10" name="Line 20"/>
          <p:cNvSpPr>
            <a:spLocks noChangeShapeType="1"/>
          </p:cNvSpPr>
          <p:nvPr/>
        </p:nvSpPr>
        <p:spPr bwMode="auto">
          <a:xfrm flipV="1">
            <a:off x="5643383" y="6294022"/>
            <a:ext cx="1227115" cy="178999"/>
          </a:xfrm>
          <a:prstGeom prst="line">
            <a:avLst/>
          </a:prstGeom>
          <a:noFill/>
          <a:ln w="19050">
            <a:solidFill>
              <a:schemeClr val="tx1"/>
            </a:solidFill>
            <a:miter lim="800000"/>
            <a:headEnd type="triangle" w="med" len="med"/>
            <a:tailEnd type="triangle" w="med" len="med"/>
          </a:ln>
          <a:extLst>
            <a:ext uri="{909E8E84-426E-40DD-AFC4-6F175D3DCCD1}">
              <a14:hiddenFill xmlns:a14="http://schemas.microsoft.com/office/drawing/2010/main">
                <a:noFill/>
              </a14:hiddenFill>
            </a:ext>
          </a:extLst>
        </p:spPr>
        <p:txBody>
          <a:bodyPr wrap="none"/>
          <a:lstStyle/>
          <a:p>
            <a:endParaRPr lang="en-GB"/>
          </a:p>
        </p:txBody>
      </p:sp>
      <p:sp>
        <p:nvSpPr>
          <p:cNvPr id="11" name="Line 20"/>
          <p:cNvSpPr>
            <a:spLocks noChangeShapeType="1"/>
          </p:cNvSpPr>
          <p:nvPr/>
        </p:nvSpPr>
        <p:spPr bwMode="auto">
          <a:xfrm>
            <a:off x="5643383" y="5798745"/>
            <a:ext cx="1227116" cy="355856"/>
          </a:xfrm>
          <a:prstGeom prst="line">
            <a:avLst/>
          </a:prstGeom>
          <a:noFill/>
          <a:ln w="19050">
            <a:solidFill>
              <a:schemeClr val="tx1"/>
            </a:solidFill>
            <a:miter lim="800000"/>
            <a:headEnd type="triangle" w="med" len="med"/>
            <a:tailEnd type="triangle" w="med" len="med"/>
          </a:ln>
          <a:extLst>
            <a:ext uri="{909E8E84-426E-40DD-AFC4-6F175D3DCCD1}">
              <a14:hiddenFill xmlns:a14="http://schemas.microsoft.com/office/drawing/2010/main">
                <a:noFill/>
              </a14:hiddenFill>
            </a:ext>
          </a:extLst>
        </p:spPr>
        <p:txBody>
          <a:bodyPr wrap="none"/>
          <a:lstStyle/>
          <a:p>
            <a:endParaRPr lang="en-GB"/>
          </a:p>
        </p:txBody>
      </p:sp>
      <p:sp>
        <p:nvSpPr>
          <p:cNvPr id="14" name="Line 20"/>
          <p:cNvSpPr>
            <a:spLocks noChangeShapeType="1"/>
          </p:cNvSpPr>
          <p:nvPr/>
        </p:nvSpPr>
        <p:spPr bwMode="auto">
          <a:xfrm flipV="1">
            <a:off x="5643383" y="6020696"/>
            <a:ext cx="1227115" cy="273326"/>
          </a:xfrm>
          <a:prstGeom prst="line">
            <a:avLst/>
          </a:prstGeom>
          <a:noFill/>
          <a:ln w="19050">
            <a:solidFill>
              <a:schemeClr val="tx1"/>
            </a:solidFill>
            <a:miter lim="800000"/>
            <a:headEnd type="triangle" w="med" len="med"/>
            <a:tailEnd type="triangle" w="med" len="med"/>
          </a:ln>
          <a:extLst>
            <a:ext uri="{909E8E84-426E-40DD-AFC4-6F175D3DCCD1}">
              <a14:hiddenFill xmlns:a14="http://schemas.microsoft.com/office/drawing/2010/main">
                <a:noFill/>
              </a14:hiddenFill>
            </a:ext>
          </a:extLst>
        </p:spPr>
        <p:txBody>
          <a:bodyPr wrap="none"/>
          <a:lstStyle/>
          <a:p>
            <a:endParaRPr lang="en-GB"/>
          </a:p>
        </p:txBody>
      </p:sp>
    </p:spTree>
    <p:extLst>
      <p:ext uri="{BB962C8B-B14F-4D97-AF65-F5344CB8AC3E}">
        <p14:creationId xmlns:p14="http://schemas.microsoft.com/office/powerpoint/2010/main" val="1718578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dissolve">
                                      <p:cBhvr>
                                        <p:cTn id="15" dur="500"/>
                                        <p:tgtEl>
                                          <p:spTgt spid="14"/>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dissolve">
                                      <p:cBhvr>
                                        <p:cTn id="1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dirty="0"/>
              <a:t>INNER JOIN </a:t>
            </a:r>
          </a:p>
        </p:txBody>
      </p:sp>
      <p:sp>
        <p:nvSpPr>
          <p:cNvPr id="9" name="Content Placeholder 8"/>
          <p:cNvSpPr>
            <a:spLocks noGrp="1"/>
          </p:cNvSpPr>
          <p:nvPr>
            <p:ph idx="1"/>
          </p:nvPr>
        </p:nvSpPr>
        <p:spPr/>
        <p:txBody>
          <a:bodyPr>
            <a:normAutofit fontScale="85000" lnSpcReduction="20000"/>
          </a:bodyPr>
          <a:lstStyle/>
          <a:p>
            <a:pPr lvl="0">
              <a:buClr>
                <a:srgbClr val="A2C816"/>
              </a:buClr>
            </a:pPr>
            <a:r>
              <a:rPr lang="en-GB" sz="3800" dirty="0">
                <a:solidFill>
                  <a:prstClr val="black">
                    <a:lumMod val="65000"/>
                    <a:lumOff val="35000"/>
                  </a:prstClr>
                </a:solidFill>
              </a:rPr>
              <a:t>Alternative join syntax</a:t>
            </a:r>
          </a:p>
          <a:p>
            <a:pPr lvl="0">
              <a:buClr>
                <a:srgbClr val="A2C816"/>
              </a:buClr>
            </a:pPr>
            <a:r>
              <a:rPr lang="en-GB" sz="3800" dirty="0">
                <a:solidFill>
                  <a:prstClr val="black">
                    <a:lumMod val="65000"/>
                    <a:lumOff val="35000"/>
                  </a:prstClr>
                </a:solidFill>
              </a:rPr>
              <a:t>Equivalent evaluation semantics</a:t>
            </a:r>
          </a:p>
          <a:p>
            <a:pPr marL="0" indent="0">
              <a:buClr>
                <a:srgbClr val="A2C816"/>
              </a:buClr>
              <a:buNone/>
            </a:pPr>
            <a:r>
              <a:rPr lang="en-GB" b="1" dirty="0">
                <a:solidFill>
                  <a:prstClr val="black">
                    <a:lumMod val="65000"/>
                    <a:lumOff val="35000"/>
                  </a:prstClr>
                </a:solidFill>
              </a:rPr>
              <a:t>Example</a:t>
            </a:r>
          </a:p>
          <a:p>
            <a:pPr lvl="0">
              <a:spcBef>
                <a:spcPts val="1400"/>
              </a:spcBef>
              <a:buClr>
                <a:srgbClr val="A2C816"/>
              </a:buClr>
            </a:pPr>
            <a:r>
              <a:rPr lang="en-GB" i="1" dirty="0">
                <a:solidFill>
                  <a:prstClr val="black">
                    <a:lumMod val="65000"/>
                    <a:lumOff val="35000"/>
                  </a:prstClr>
                </a:solidFill>
              </a:rPr>
              <a:t>List employee name and department name of employees earning less than 30,000</a:t>
            </a:r>
          </a:p>
          <a:p>
            <a:pPr marL="0" indent="0">
              <a:buClr>
                <a:srgbClr val="A2C816"/>
              </a:buClr>
              <a:buNone/>
            </a:pPr>
            <a:r>
              <a:rPr lang="en-GB" dirty="0">
                <a:solidFill>
                  <a:prstClr val="black">
                    <a:lumMod val="65000"/>
                    <a:lumOff val="35000"/>
                  </a:prstClr>
                </a:solidFill>
                <a:latin typeface="Monaco" charset="0"/>
                <a:ea typeface="Monaco" charset="0"/>
                <a:cs typeface="Monaco" charset="0"/>
              </a:rPr>
              <a:t>	SELECT </a:t>
            </a:r>
            <a:r>
              <a:rPr lang="en-GB" dirty="0" err="1">
                <a:solidFill>
                  <a:prstClr val="black">
                    <a:lumMod val="65000"/>
                    <a:lumOff val="35000"/>
                  </a:prstClr>
                </a:solidFill>
                <a:latin typeface="Monaco" charset="0"/>
                <a:ea typeface="Monaco" charset="0"/>
                <a:cs typeface="Monaco" charset="0"/>
              </a:rPr>
              <a:t>firstnames</a:t>
            </a:r>
            <a:r>
              <a:rPr lang="en-GB" dirty="0">
                <a:solidFill>
                  <a:prstClr val="black">
                    <a:lumMod val="65000"/>
                    <a:lumOff val="35000"/>
                  </a:prstClr>
                </a:solidFill>
                <a:latin typeface="Monaco" charset="0"/>
                <a:ea typeface="Monaco" charset="0"/>
                <a:cs typeface="Monaco" charset="0"/>
              </a:rPr>
              <a:t>, </a:t>
            </a:r>
            <a:r>
              <a:rPr lang="en-GB" dirty="0" err="1">
                <a:solidFill>
                  <a:prstClr val="black">
                    <a:lumMod val="65000"/>
                    <a:lumOff val="35000"/>
                  </a:prstClr>
                </a:solidFill>
                <a:latin typeface="Monaco" charset="0"/>
                <a:ea typeface="Monaco" charset="0"/>
                <a:cs typeface="Monaco" charset="0"/>
              </a:rPr>
              <a:t>lastname</a:t>
            </a:r>
            <a:r>
              <a:rPr lang="en-GB" dirty="0">
                <a:solidFill>
                  <a:prstClr val="black">
                    <a:lumMod val="65000"/>
                    <a:lumOff val="35000"/>
                  </a:prstClr>
                </a:solidFill>
                <a:latin typeface="Monaco" charset="0"/>
                <a:ea typeface="Monaco" charset="0"/>
                <a:cs typeface="Monaco" charset="0"/>
              </a:rPr>
              <a:t>, </a:t>
            </a:r>
            <a:r>
              <a:rPr lang="en-GB" dirty="0" err="1">
                <a:solidFill>
                  <a:prstClr val="black">
                    <a:lumMod val="65000"/>
                    <a:lumOff val="35000"/>
                  </a:prstClr>
                </a:solidFill>
                <a:latin typeface="Monaco" charset="0"/>
                <a:ea typeface="Monaco" charset="0"/>
                <a:cs typeface="Monaco" charset="0"/>
              </a:rPr>
              <a:t>dName</a:t>
            </a:r>
            <a:br>
              <a:rPr lang="en-GB" dirty="0">
                <a:solidFill>
                  <a:prstClr val="black">
                    <a:lumMod val="65000"/>
                    <a:lumOff val="35000"/>
                  </a:prstClr>
                </a:solidFill>
                <a:latin typeface="Monaco" charset="0"/>
                <a:ea typeface="Monaco" charset="0"/>
                <a:cs typeface="Monaco" charset="0"/>
              </a:rPr>
            </a:br>
            <a:r>
              <a:rPr lang="en-GB" dirty="0">
                <a:solidFill>
                  <a:prstClr val="black">
                    <a:lumMod val="65000"/>
                    <a:lumOff val="35000"/>
                  </a:prstClr>
                </a:solidFill>
                <a:latin typeface="Monaco" charset="0"/>
                <a:ea typeface="Monaco" charset="0"/>
                <a:cs typeface="Monaco" charset="0"/>
              </a:rPr>
              <a:t>	FROM   </a:t>
            </a:r>
            <a:r>
              <a:rPr lang="en-GB" dirty="0" err="1">
                <a:solidFill>
                  <a:prstClr val="black">
                    <a:lumMod val="65000"/>
                    <a:lumOff val="35000"/>
                  </a:prstClr>
                </a:solidFill>
                <a:latin typeface="Monaco" charset="0"/>
                <a:ea typeface="Monaco" charset="0"/>
                <a:cs typeface="Monaco" charset="0"/>
              </a:rPr>
              <a:t>DBEmployee</a:t>
            </a:r>
            <a:r>
              <a:rPr lang="en-GB" dirty="0">
                <a:solidFill>
                  <a:prstClr val="black">
                    <a:lumMod val="65000"/>
                    <a:lumOff val="35000"/>
                  </a:prstClr>
                </a:solidFill>
                <a:latin typeface="Monaco" charset="0"/>
                <a:ea typeface="Monaco" charset="0"/>
                <a:cs typeface="Monaco" charset="0"/>
              </a:rPr>
              <a:t> INNER JOIN </a:t>
            </a:r>
            <a:br>
              <a:rPr lang="en-GB" dirty="0">
                <a:solidFill>
                  <a:prstClr val="black">
                    <a:lumMod val="65000"/>
                    <a:lumOff val="35000"/>
                  </a:prstClr>
                </a:solidFill>
                <a:latin typeface="Monaco" charset="0"/>
                <a:ea typeface="Monaco" charset="0"/>
                <a:cs typeface="Monaco" charset="0"/>
              </a:rPr>
            </a:br>
            <a:r>
              <a:rPr lang="en-GB" dirty="0">
                <a:solidFill>
                  <a:prstClr val="black">
                    <a:lumMod val="65000"/>
                    <a:lumOff val="35000"/>
                  </a:prstClr>
                </a:solidFill>
                <a:latin typeface="Monaco" charset="0"/>
                <a:ea typeface="Monaco" charset="0"/>
                <a:cs typeface="Monaco" charset="0"/>
              </a:rPr>
              <a:t>	       </a:t>
            </a:r>
            <a:r>
              <a:rPr lang="en-GB" dirty="0" err="1">
                <a:solidFill>
                  <a:prstClr val="black">
                    <a:lumMod val="65000"/>
                    <a:lumOff val="35000"/>
                  </a:prstClr>
                </a:solidFill>
                <a:latin typeface="Monaco" charset="0"/>
                <a:ea typeface="Monaco" charset="0"/>
                <a:cs typeface="Monaco" charset="0"/>
              </a:rPr>
              <a:t>DBDepartment</a:t>
            </a:r>
            <a:r>
              <a:rPr lang="en-GB" dirty="0">
                <a:solidFill>
                  <a:prstClr val="black">
                    <a:lumMod val="65000"/>
                    <a:lumOff val="35000"/>
                  </a:prstClr>
                </a:solidFill>
                <a:latin typeface="Monaco" charset="0"/>
                <a:ea typeface="Monaco" charset="0"/>
                <a:cs typeface="Monaco" charset="0"/>
              </a:rPr>
              <a:t> ON </a:t>
            </a:r>
            <a:r>
              <a:rPr lang="en-GB" dirty="0" err="1">
                <a:solidFill>
                  <a:prstClr val="black">
                    <a:lumMod val="65000"/>
                    <a:lumOff val="35000"/>
                  </a:prstClr>
                </a:solidFill>
                <a:latin typeface="Monaco" charset="0"/>
                <a:ea typeface="Monaco" charset="0"/>
                <a:cs typeface="Monaco" charset="0"/>
              </a:rPr>
              <a:t>empdNum</a:t>
            </a:r>
            <a:r>
              <a:rPr lang="en-GB" dirty="0">
                <a:solidFill>
                  <a:prstClr val="black">
                    <a:lumMod val="65000"/>
                    <a:lumOff val="35000"/>
                  </a:prstClr>
                </a:solidFill>
                <a:latin typeface="Monaco" charset="0"/>
                <a:ea typeface="Monaco" charset="0"/>
                <a:cs typeface="Monaco" charset="0"/>
              </a:rPr>
              <a:t> = </a:t>
            </a:r>
            <a:r>
              <a:rPr lang="en-GB" dirty="0" err="1">
                <a:solidFill>
                  <a:prstClr val="black">
                    <a:lumMod val="65000"/>
                    <a:lumOff val="35000"/>
                  </a:prstClr>
                </a:solidFill>
                <a:latin typeface="Monaco" charset="0"/>
                <a:ea typeface="Monaco" charset="0"/>
                <a:cs typeface="Monaco" charset="0"/>
              </a:rPr>
              <a:t>dNum</a:t>
            </a:r>
            <a:br>
              <a:rPr lang="en-GB" dirty="0">
                <a:solidFill>
                  <a:prstClr val="black">
                    <a:lumMod val="65000"/>
                    <a:lumOff val="35000"/>
                  </a:prstClr>
                </a:solidFill>
                <a:latin typeface="Monaco" charset="0"/>
                <a:ea typeface="Monaco" charset="0"/>
                <a:cs typeface="Monaco" charset="0"/>
              </a:rPr>
            </a:br>
            <a:r>
              <a:rPr lang="en-GB" dirty="0">
                <a:solidFill>
                  <a:prstClr val="black">
                    <a:lumMod val="65000"/>
                    <a:lumOff val="35000"/>
                  </a:prstClr>
                </a:solidFill>
                <a:latin typeface="Monaco" charset="0"/>
                <a:ea typeface="Monaco" charset="0"/>
                <a:cs typeface="Monaco" charset="0"/>
              </a:rPr>
              <a:t>	WHERE  salary &lt; 30000;</a:t>
            </a:r>
          </a:p>
          <a:p>
            <a:pPr lvl="0">
              <a:spcBef>
                <a:spcPts val="1400"/>
              </a:spcBef>
              <a:buClr>
                <a:srgbClr val="A2C816"/>
              </a:buClr>
            </a:pPr>
            <a:r>
              <a:rPr lang="en-GB" dirty="0">
                <a:solidFill>
                  <a:prstClr val="black">
                    <a:lumMod val="65000"/>
                    <a:lumOff val="35000"/>
                  </a:prstClr>
                </a:solidFill>
              </a:rPr>
              <a:t>Number of answers: 25</a:t>
            </a:r>
          </a:p>
        </p:txBody>
      </p:sp>
      <p:sp>
        <p:nvSpPr>
          <p:cNvPr id="5" name="Date Placeholder 4"/>
          <p:cNvSpPr>
            <a:spLocks noGrp="1"/>
          </p:cNvSpPr>
          <p:nvPr>
            <p:ph type="dt" sz="half" idx="10"/>
          </p:nvPr>
        </p:nvSpPr>
        <p:spPr/>
        <p:txBody>
          <a:bodyPr/>
          <a:lstStyle/>
          <a:p>
            <a:endParaRPr lang="en-GB" dirty="0">
              <a:solidFill>
                <a:prstClr val="black">
                  <a:lumMod val="65000"/>
                  <a:lumOff val="35000"/>
                </a:prstClr>
              </a:solidFill>
            </a:endParaRPr>
          </a:p>
        </p:txBody>
      </p:sp>
      <p:sp>
        <p:nvSpPr>
          <p:cNvPr id="6" name="Footer Placeholder 5"/>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7" name="Slide Number Placeholder 6"/>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26</a:t>
            </a:fld>
            <a:endParaRPr lang="en-GB">
              <a:solidFill>
                <a:prstClr val="black">
                  <a:lumMod val="65000"/>
                  <a:lumOff val="35000"/>
                </a:prstClr>
              </a:solidFill>
            </a:endParaRPr>
          </a:p>
        </p:txBody>
      </p:sp>
    </p:spTree>
    <p:extLst>
      <p:ext uri="{BB962C8B-B14F-4D97-AF65-F5344CB8AC3E}">
        <p14:creationId xmlns:p14="http://schemas.microsoft.com/office/powerpoint/2010/main" val="9033899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dirty="0"/>
              <a:t>Outer Joins</a:t>
            </a:r>
          </a:p>
        </p:txBody>
      </p:sp>
      <p:sp>
        <p:nvSpPr>
          <p:cNvPr id="9" name="Content Placeholder 8"/>
          <p:cNvSpPr>
            <a:spLocks noGrp="1"/>
          </p:cNvSpPr>
          <p:nvPr>
            <p:ph idx="1"/>
          </p:nvPr>
        </p:nvSpPr>
        <p:spPr>
          <a:xfrm>
            <a:off x="499298" y="1823378"/>
            <a:ext cx="11133905" cy="2717625"/>
          </a:xfrm>
        </p:spPr>
        <p:txBody>
          <a:bodyPr>
            <a:normAutofit fontScale="85000" lnSpcReduction="20000"/>
          </a:bodyPr>
          <a:lstStyle/>
          <a:p>
            <a:pPr>
              <a:spcBef>
                <a:spcPts val="1400"/>
              </a:spcBef>
            </a:pPr>
            <a:r>
              <a:rPr lang="en-GB" sz="3300" dirty="0"/>
              <a:t>Inner/natural join needs matches on both sides</a:t>
            </a:r>
          </a:p>
          <a:p>
            <a:pPr>
              <a:spcBef>
                <a:spcPts val="1400"/>
              </a:spcBef>
            </a:pPr>
            <a:r>
              <a:rPr lang="en-GB" sz="3300" dirty="0"/>
              <a:t>Left outer join returns all values from left table with matches from right table, or Null if no match</a:t>
            </a:r>
          </a:p>
          <a:p>
            <a:pPr>
              <a:spcBef>
                <a:spcPts val="1400"/>
              </a:spcBef>
            </a:pPr>
            <a:r>
              <a:rPr lang="en-GB" sz="3300" dirty="0"/>
              <a:t>Right outer join returns all values from right table with matches from left table, or Null if no match</a:t>
            </a:r>
          </a:p>
          <a:p>
            <a:pPr marL="0" indent="0">
              <a:spcBef>
                <a:spcPts val="1400"/>
              </a:spcBef>
              <a:buNone/>
            </a:pPr>
            <a:r>
              <a:rPr lang="en-GB" b="1" dirty="0"/>
              <a:t>Example</a:t>
            </a:r>
            <a:endParaRPr lang="en-GB" dirty="0"/>
          </a:p>
        </p:txBody>
      </p:sp>
      <p:sp>
        <p:nvSpPr>
          <p:cNvPr id="5" name="Date Placeholder 4"/>
          <p:cNvSpPr>
            <a:spLocks noGrp="1"/>
          </p:cNvSpPr>
          <p:nvPr>
            <p:ph type="dt" sz="half" idx="10"/>
          </p:nvPr>
        </p:nvSpPr>
        <p:spPr/>
        <p:txBody>
          <a:bodyPr/>
          <a:lstStyle/>
          <a:p>
            <a:endParaRPr lang="en-GB" dirty="0">
              <a:solidFill>
                <a:prstClr val="black">
                  <a:lumMod val="65000"/>
                  <a:lumOff val="35000"/>
                </a:prstClr>
              </a:solidFill>
            </a:endParaRPr>
          </a:p>
        </p:txBody>
      </p:sp>
      <p:sp>
        <p:nvSpPr>
          <p:cNvPr id="6" name="Footer Placeholder 5"/>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7" name="Slide Number Placeholder 6"/>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27</a:t>
            </a:fld>
            <a:endParaRPr lang="en-GB">
              <a:solidFill>
                <a:prstClr val="black">
                  <a:lumMod val="65000"/>
                  <a:lumOff val="35000"/>
                </a:prstClr>
              </a:solidFill>
            </a:endParaRPr>
          </a:p>
        </p:txBody>
      </p:sp>
      <p:sp>
        <p:nvSpPr>
          <p:cNvPr id="11" name="Content Placeholder 8"/>
          <p:cNvSpPr txBox="1">
            <a:spLocks/>
          </p:cNvSpPr>
          <p:nvPr/>
        </p:nvSpPr>
        <p:spPr>
          <a:xfrm>
            <a:off x="2274572" y="4359059"/>
            <a:ext cx="4029934" cy="2210016"/>
          </a:xfrm>
          <a:prstGeom prst="rect">
            <a:avLst/>
          </a:prstGeom>
        </p:spPr>
        <p:txBody>
          <a:bodyPr vert="horz" lIns="91440" tIns="45720" rIns="91440" bIns="45720" rtlCol="0">
            <a:normAutofit/>
          </a:bodyPr>
          <a:lstStyle>
            <a:lvl1pPr marL="342900" indent="-342900" algn="l" defTabSz="914400" rtl="0" eaLnBrk="1" latinLnBrk="0" hangingPunct="1">
              <a:spcBef>
                <a:spcPts val="14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buNone/>
            </a:pPr>
            <a:r>
              <a:rPr lang="en-GB" sz="1800" dirty="0">
                <a:ea typeface="Monaco" charset="0"/>
                <a:cs typeface="Monaco" charset="0"/>
              </a:rPr>
              <a:t>All employee names, plus they’re department name </a:t>
            </a:r>
          </a:p>
          <a:p>
            <a:pPr marL="0" indent="0">
              <a:buNone/>
            </a:pPr>
            <a:r>
              <a:rPr lang="en-GB" sz="1800" dirty="0">
                <a:latin typeface="Monaco" charset="0"/>
                <a:ea typeface="Monaco" charset="0"/>
                <a:cs typeface="Monaco" charset="0"/>
              </a:rPr>
              <a:t>SELECT </a:t>
            </a:r>
            <a:r>
              <a:rPr lang="en-GB" sz="1800" dirty="0" err="1">
                <a:latin typeface="Monaco" charset="0"/>
                <a:ea typeface="Monaco" charset="0"/>
                <a:cs typeface="Monaco" charset="0"/>
              </a:rPr>
              <a:t>lastname</a:t>
            </a:r>
            <a:r>
              <a:rPr lang="en-GB" sz="1800" dirty="0">
                <a:latin typeface="Monaco" charset="0"/>
                <a:ea typeface="Monaco" charset="0"/>
                <a:cs typeface="Monaco" charset="0"/>
              </a:rPr>
              <a:t>, </a:t>
            </a:r>
            <a:r>
              <a:rPr lang="en-GB" sz="1800" dirty="0" err="1">
                <a:latin typeface="Monaco" charset="0"/>
                <a:ea typeface="Monaco" charset="0"/>
                <a:cs typeface="Monaco" charset="0"/>
              </a:rPr>
              <a:t>dName</a:t>
            </a:r>
            <a:br>
              <a:rPr lang="en-GB" sz="1800" dirty="0">
                <a:latin typeface="Monaco" charset="0"/>
                <a:ea typeface="Monaco" charset="0"/>
                <a:cs typeface="Monaco" charset="0"/>
              </a:rPr>
            </a:br>
            <a:r>
              <a:rPr lang="en-GB" sz="1800" dirty="0">
                <a:latin typeface="Monaco" charset="0"/>
                <a:ea typeface="Monaco" charset="0"/>
                <a:cs typeface="Monaco" charset="0"/>
              </a:rPr>
              <a:t>FROM   </a:t>
            </a:r>
            <a:r>
              <a:rPr lang="en-GB" sz="1800" dirty="0" err="1">
                <a:latin typeface="Monaco" charset="0"/>
                <a:ea typeface="Monaco" charset="0"/>
                <a:cs typeface="Monaco" charset="0"/>
              </a:rPr>
              <a:t>DBEmployee</a:t>
            </a:r>
            <a:r>
              <a:rPr lang="en-GB" sz="1800" dirty="0">
                <a:latin typeface="Monaco" charset="0"/>
                <a:ea typeface="Monaco" charset="0"/>
                <a:cs typeface="Monaco" charset="0"/>
              </a:rPr>
              <a:t>       </a:t>
            </a:r>
            <a:br>
              <a:rPr lang="en-GB" sz="1800" dirty="0">
                <a:latin typeface="Monaco" charset="0"/>
                <a:ea typeface="Monaco" charset="0"/>
                <a:cs typeface="Monaco" charset="0"/>
              </a:rPr>
            </a:br>
            <a:r>
              <a:rPr lang="en-GB" sz="1800" dirty="0">
                <a:latin typeface="Monaco" charset="0"/>
                <a:ea typeface="Monaco" charset="0"/>
                <a:cs typeface="Monaco" charset="0"/>
              </a:rPr>
              <a:t>LEFT OUTER JOIN </a:t>
            </a:r>
            <a:r>
              <a:rPr lang="en-GB" sz="1800" dirty="0" err="1">
                <a:latin typeface="Monaco" charset="0"/>
                <a:ea typeface="Monaco" charset="0"/>
                <a:cs typeface="Monaco" charset="0"/>
              </a:rPr>
              <a:t>DBDepartment</a:t>
            </a:r>
            <a:br>
              <a:rPr lang="en-GB" sz="1800" dirty="0">
                <a:latin typeface="Monaco" charset="0"/>
                <a:ea typeface="Monaco" charset="0"/>
                <a:cs typeface="Monaco" charset="0"/>
              </a:rPr>
            </a:br>
            <a:r>
              <a:rPr lang="en-GB" sz="1800" dirty="0">
                <a:latin typeface="Monaco" charset="0"/>
                <a:ea typeface="Monaco" charset="0"/>
                <a:cs typeface="Monaco" charset="0"/>
              </a:rPr>
              <a:t>     ON </a:t>
            </a:r>
            <a:r>
              <a:rPr lang="en-GB" sz="1800" dirty="0" err="1">
                <a:latin typeface="Monaco" charset="0"/>
                <a:ea typeface="Monaco" charset="0"/>
                <a:cs typeface="Monaco" charset="0"/>
              </a:rPr>
              <a:t>empdNum</a:t>
            </a:r>
            <a:r>
              <a:rPr lang="en-GB" sz="1800" dirty="0">
                <a:latin typeface="Monaco" charset="0"/>
                <a:ea typeface="Monaco" charset="0"/>
                <a:cs typeface="Monaco" charset="0"/>
              </a:rPr>
              <a:t> = </a:t>
            </a:r>
            <a:r>
              <a:rPr lang="en-GB" sz="1800" dirty="0" err="1">
                <a:latin typeface="Monaco" charset="0"/>
                <a:ea typeface="Monaco" charset="0"/>
                <a:cs typeface="Monaco" charset="0"/>
              </a:rPr>
              <a:t>dNum</a:t>
            </a:r>
            <a:r>
              <a:rPr lang="en-GB" sz="1800" dirty="0">
                <a:latin typeface="Monaco" charset="0"/>
                <a:ea typeface="Monaco" charset="0"/>
                <a:cs typeface="Monaco" charset="0"/>
              </a:rPr>
              <a:t>;</a:t>
            </a:r>
          </a:p>
        </p:txBody>
      </p:sp>
      <p:sp>
        <p:nvSpPr>
          <p:cNvPr id="12" name="Content Placeholder 1"/>
          <p:cNvSpPr txBox="1">
            <a:spLocks/>
          </p:cNvSpPr>
          <p:nvPr/>
        </p:nvSpPr>
        <p:spPr>
          <a:xfrm>
            <a:off x="6953886" y="4359059"/>
            <a:ext cx="4328879" cy="2210016"/>
          </a:xfrm>
          <a:prstGeom prst="rect">
            <a:avLst/>
          </a:prstGeom>
        </p:spPr>
        <p:txBody>
          <a:bodyPr/>
          <a:lstStyle>
            <a:lvl1pPr marL="342900" indent="-342900" algn="l" defTabSz="914400" rtl="0" eaLnBrk="1" latinLnBrk="0" hangingPunct="1">
              <a:spcBef>
                <a:spcPts val="14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buNone/>
            </a:pPr>
            <a:r>
              <a:rPr lang="en-GB" sz="1800" i="1" dirty="0">
                <a:ea typeface="Monaco" charset="0"/>
                <a:cs typeface="Monaco" charset="0"/>
              </a:rPr>
              <a:t>All department names plus names of employees if there are any</a:t>
            </a:r>
          </a:p>
          <a:p>
            <a:pPr marL="0" indent="0">
              <a:buNone/>
            </a:pPr>
            <a:r>
              <a:rPr lang="en-GB" sz="1800" dirty="0">
                <a:latin typeface="Monaco" charset="0"/>
                <a:ea typeface="Monaco" charset="0"/>
                <a:cs typeface="Monaco" charset="0"/>
              </a:rPr>
              <a:t>SELECT </a:t>
            </a:r>
            <a:r>
              <a:rPr lang="en-GB" sz="1800" dirty="0" err="1">
                <a:latin typeface="Monaco" charset="0"/>
                <a:ea typeface="Monaco" charset="0"/>
                <a:cs typeface="Monaco" charset="0"/>
              </a:rPr>
              <a:t>lastname</a:t>
            </a:r>
            <a:r>
              <a:rPr lang="en-GB" sz="1800" dirty="0">
                <a:latin typeface="Monaco" charset="0"/>
                <a:ea typeface="Monaco" charset="0"/>
                <a:cs typeface="Monaco" charset="0"/>
              </a:rPr>
              <a:t>, </a:t>
            </a:r>
            <a:r>
              <a:rPr lang="en-GB" sz="1800" dirty="0" err="1">
                <a:latin typeface="Monaco" charset="0"/>
                <a:ea typeface="Monaco" charset="0"/>
                <a:cs typeface="Monaco" charset="0"/>
              </a:rPr>
              <a:t>dName</a:t>
            </a:r>
            <a:br>
              <a:rPr lang="en-GB" sz="1800" dirty="0">
                <a:latin typeface="Monaco" charset="0"/>
                <a:ea typeface="Monaco" charset="0"/>
                <a:cs typeface="Monaco" charset="0"/>
              </a:rPr>
            </a:br>
            <a:r>
              <a:rPr lang="en-GB" sz="1800" dirty="0">
                <a:latin typeface="Monaco" charset="0"/>
                <a:ea typeface="Monaco" charset="0"/>
                <a:cs typeface="Monaco" charset="0"/>
              </a:rPr>
              <a:t>FROM   </a:t>
            </a:r>
            <a:r>
              <a:rPr lang="en-GB" sz="1800" dirty="0" err="1">
                <a:latin typeface="Monaco" charset="0"/>
                <a:ea typeface="Monaco" charset="0"/>
                <a:cs typeface="Monaco" charset="0"/>
              </a:rPr>
              <a:t>DBEmployee</a:t>
            </a:r>
            <a:r>
              <a:rPr lang="en-GB" sz="1800" dirty="0">
                <a:latin typeface="Monaco" charset="0"/>
                <a:ea typeface="Monaco" charset="0"/>
                <a:cs typeface="Monaco" charset="0"/>
              </a:rPr>
              <a:t>         </a:t>
            </a:r>
            <a:br>
              <a:rPr lang="en-GB" sz="1800" dirty="0">
                <a:latin typeface="Monaco" charset="0"/>
                <a:ea typeface="Monaco" charset="0"/>
                <a:cs typeface="Monaco" charset="0"/>
              </a:rPr>
            </a:br>
            <a:r>
              <a:rPr lang="en-GB" sz="1800" dirty="0">
                <a:latin typeface="Monaco" charset="0"/>
                <a:ea typeface="Monaco" charset="0"/>
                <a:cs typeface="Monaco" charset="0"/>
              </a:rPr>
              <a:t>RIGHT OUTER JOIN </a:t>
            </a:r>
            <a:r>
              <a:rPr lang="en-GB" sz="1800" dirty="0" err="1">
                <a:latin typeface="Monaco" charset="0"/>
                <a:ea typeface="Monaco" charset="0"/>
                <a:cs typeface="Monaco" charset="0"/>
              </a:rPr>
              <a:t>DBDepartment</a:t>
            </a:r>
            <a:r>
              <a:rPr lang="en-GB" sz="1800" dirty="0">
                <a:latin typeface="Monaco" charset="0"/>
                <a:ea typeface="Monaco" charset="0"/>
                <a:cs typeface="Monaco" charset="0"/>
              </a:rPr>
              <a:t>  </a:t>
            </a:r>
            <a:br>
              <a:rPr lang="en-GB" sz="1800" dirty="0">
                <a:latin typeface="Monaco" charset="0"/>
                <a:ea typeface="Monaco" charset="0"/>
                <a:cs typeface="Monaco" charset="0"/>
              </a:rPr>
            </a:br>
            <a:r>
              <a:rPr lang="en-GB" sz="1800" dirty="0">
                <a:latin typeface="Monaco" charset="0"/>
                <a:ea typeface="Monaco" charset="0"/>
                <a:cs typeface="Monaco" charset="0"/>
              </a:rPr>
              <a:t>      ON </a:t>
            </a:r>
            <a:r>
              <a:rPr lang="en-GB" sz="1800" dirty="0" err="1">
                <a:latin typeface="Monaco" charset="0"/>
                <a:ea typeface="Monaco" charset="0"/>
                <a:cs typeface="Monaco" charset="0"/>
              </a:rPr>
              <a:t>empdNum</a:t>
            </a:r>
            <a:r>
              <a:rPr lang="en-GB" sz="1800" dirty="0">
                <a:latin typeface="Monaco" charset="0"/>
                <a:ea typeface="Monaco" charset="0"/>
                <a:cs typeface="Monaco" charset="0"/>
              </a:rPr>
              <a:t> = </a:t>
            </a:r>
            <a:r>
              <a:rPr lang="en-GB" sz="1800" dirty="0" err="1">
                <a:latin typeface="Monaco" charset="0"/>
                <a:ea typeface="Monaco" charset="0"/>
                <a:cs typeface="Monaco" charset="0"/>
              </a:rPr>
              <a:t>dNum</a:t>
            </a:r>
            <a:r>
              <a:rPr lang="en-GB" sz="1800" dirty="0">
                <a:latin typeface="Monaco" charset="0"/>
                <a:ea typeface="Monaco" charset="0"/>
                <a:cs typeface="Monaco" charset="0"/>
              </a:rPr>
              <a:t>;</a:t>
            </a:r>
            <a:endParaRPr lang="en-GB" sz="1800" dirty="0"/>
          </a:p>
        </p:txBody>
      </p:sp>
    </p:spTree>
    <p:extLst>
      <p:ext uri="{BB962C8B-B14F-4D97-AF65-F5344CB8AC3E}">
        <p14:creationId xmlns:p14="http://schemas.microsoft.com/office/powerpoint/2010/main" val="1302581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6083D-99E1-3347-A17C-B69C5C322F9E}"/>
              </a:ext>
            </a:extLst>
          </p:cNvPr>
          <p:cNvSpPr>
            <a:spLocks noGrp="1"/>
          </p:cNvSpPr>
          <p:nvPr>
            <p:ph type="title"/>
          </p:nvPr>
        </p:nvSpPr>
        <p:spPr/>
        <p:txBody>
          <a:bodyPr/>
          <a:lstStyle/>
          <a:p>
            <a:r>
              <a:rPr lang="en-GB" dirty="0"/>
              <a:t>JOINS: Inner, Outer, Left, Right</a:t>
            </a:r>
          </a:p>
        </p:txBody>
      </p:sp>
      <p:sp>
        <p:nvSpPr>
          <p:cNvPr id="3" name="Content Placeholder 2">
            <a:extLst>
              <a:ext uri="{FF2B5EF4-FFF2-40B4-BE49-F238E27FC236}">
                <a16:creationId xmlns:a16="http://schemas.microsoft.com/office/drawing/2014/main" id="{189DFA8F-42F0-384A-9A96-4A55D7E1431F}"/>
              </a:ext>
            </a:extLst>
          </p:cNvPr>
          <p:cNvSpPr>
            <a:spLocks noGrp="1"/>
          </p:cNvSpPr>
          <p:nvPr>
            <p:ph idx="1"/>
          </p:nvPr>
        </p:nvSpPr>
        <p:spPr>
          <a:xfrm>
            <a:off x="3785423" y="5944245"/>
            <a:ext cx="5314951" cy="725491"/>
          </a:xfrm>
        </p:spPr>
        <p:txBody>
          <a:bodyPr>
            <a:normAutofit/>
          </a:bodyPr>
          <a:lstStyle/>
          <a:p>
            <a:r>
              <a:rPr lang="en-GB" sz="2000" dirty="0">
                <a:hlinkClick r:id="rId3"/>
              </a:rPr>
              <a:t>https://youtu.be/KXSq-reFcZI?t=37</a:t>
            </a:r>
            <a:r>
              <a:rPr lang="en-GB" sz="2000" dirty="0"/>
              <a:t> </a:t>
            </a:r>
          </a:p>
        </p:txBody>
      </p:sp>
      <p:sp>
        <p:nvSpPr>
          <p:cNvPr id="4" name="Date Placeholder 3">
            <a:extLst>
              <a:ext uri="{FF2B5EF4-FFF2-40B4-BE49-F238E27FC236}">
                <a16:creationId xmlns:a16="http://schemas.microsoft.com/office/drawing/2014/main" id="{2A1E3E4E-5BF8-644C-ABA0-FD21397EC5C6}"/>
              </a:ext>
            </a:extLst>
          </p:cNvPr>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a:extLst>
              <a:ext uri="{FF2B5EF4-FFF2-40B4-BE49-F238E27FC236}">
                <a16:creationId xmlns:a16="http://schemas.microsoft.com/office/drawing/2014/main" id="{D67ED102-45BA-A44D-9CE9-7A71C69AE909}"/>
              </a:ext>
            </a:extLst>
          </p:cNvPr>
          <p:cNvSpPr>
            <a:spLocks noGrp="1"/>
          </p:cNvSpPr>
          <p:nvPr>
            <p:ph type="ftr" sz="quarter" idx="11"/>
          </p:nvPr>
        </p:nvSpPr>
        <p:spPr/>
        <p:txBody>
          <a:bodyPr/>
          <a:lstStyle/>
          <a:p>
            <a:r>
              <a:rPr lang="en-GB">
                <a:solidFill>
                  <a:prstClr val="black">
                    <a:lumMod val="65000"/>
                    <a:lumOff val="35000"/>
                  </a:prstClr>
                </a:solidFill>
              </a:rPr>
              <a:t>F28DM SQL DML</a:t>
            </a:r>
            <a:endParaRPr lang="en-GB" dirty="0">
              <a:solidFill>
                <a:prstClr val="black">
                  <a:lumMod val="65000"/>
                  <a:lumOff val="35000"/>
                </a:prstClr>
              </a:solidFill>
            </a:endParaRPr>
          </a:p>
        </p:txBody>
      </p:sp>
      <p:sp>
        <p:nvSpPr>
          <p:cNvPr id="6" name="Slide Number Placeholder 5">
            <a:extLst>
              <a:ext uri="{FF2B5EF4-FFF2-40B4-BE49-F238E27FC236}">
                <a16:creationId xmlns:a16="http://schemas.microsoft.com/office/drawing/2014/main" id="{1E909506-0061-E24E-BF17-D44E94C414AC}"/>
              </a:ext>
            </a:extLst>
          </p:cNvPr>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28</a:t>
            </a:fld>
            <a:endParaRPr lang="en-GB">
              <a:solidFill>
                <a:prstClr val="black">
                  <a:lumMod val="65000"/>
                  <a:lumOff val="35000"/>
                </a:prstClr>
              </a:solidFill>
            </a:endParaRPr>
          </a:p>
        </p:txBody>
      </p:sp>
      <p:pic>
        <p:nvPicPr>
          <p:cNvPr id="8" name="Picture 7" descr="A picture containing person, racket, tennis, grass&#13;&#10;&#13;&#10;Description automatically generated">
            <a:extLst>
              <a:ext uri="{FF2B5EF4-FFF2-40B4-BE49-F238E27FC236}">
                <a16:creationId xmlns:a16="http://schemas.microsoft.com/office/drawing/2014/main" id="{8DE4DEAF-0414-D449-B133-282E19CE890C}"/>
              </a:ext>
            </a:extLst>
          </p:cNvPr>
          <p:cNvPicPr>
            <a:picLocks noChangeAspect="1"/>
          </p:cNvPicPr>
          <p:nvPr/>
        </p:nvPicPr>
        <p:blipFill>
          <a:blip r:embed="rId4"/>
          <a:stretch>
            <a:fillRect/>
          </a:stretch>
        </p:blipFill>
        <p:spPr>
          <a:xfrm>
            <a:off x="2936081" y="2124369"/>
            <a:ext cx="6319838" cy="3450616"/>
          </a:xfrm>
          <a:prstGeom prst="rect">
            <a:avLst/>
          </a:prstGeom>
        </p:spPr>
      </p:pic>
    </p:spTree>
    <p:extLst>
      <p:ext uri="{BB962C8B-B14F-4D97-AF65-F5344CB8AC3E}">
        <p14:creationId xmlns:p14="http://schemas.microsoft.com/office/powerpoint/2010/main" val="29949516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10199-174B-154C-AD8B-50B44F5F9CE5}"/>
              </a:ext>
            </a:extLst>
          </p:cNvPr>
          <p:cNvSpPr>
            <a:spLocks noGrp="1"/>
          </p:cNvSpPr>
          <p:nvPr>
            <p:ph type="title"/>
          </p:nvPr>
        </p:nvSpPr>
        <p:spPr>
          <a:xfrm>
            <a:off x="167341" y="709943"/>
            <a:ext cx="2876305" cy="2163885"/>
          </a:xfrm>
        </p:spPr>
        <p:txBody>
          <a:bodyPr/>
          <a:lstStyle/>
          <a:p>
            <a:pPr algn="ctr"/>
            <a:r>
              <a:rPr lang="en-US" dirty="0"/>
              <a:t>Types of JOIN</a:t>
            </a:r>
          </a:p>
        </p:txBody>
      </p:sp>
      <p:sp>
        <p:nvSpPr>
          <p:cNvPr id="4" name="Date Placeholder 3">
            <a:extLst>
              <a:ext uri="{FF2B5EF4-FFF2-40B4-BE49-F238E27FC236}">
                <a16:creationId xmlns:a16="http://schemas.microsoft.com/office/drawing/2014/main" id="{F788A26B-3039-7044-BBC2-414555E25503}"/>
              </a:ext>
            </a:extLst>
          </p:cNvPr>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a:extLst>
              <a:ext uri="{FF2B5EF4-FFF2-40B4-BE49-F238E27FC236}">
                <a16:creationId xmlns:a16="http://schemas.microsoft.com/office/drawing/2014/main" id="{B10DD749-5AB1-FA4E-A346-FA6FCF4D672E}"/>
              </a:ext>
            </a:extLst>
          </p:cNvPr>
          <p:cNvSpPr>
            <a:spLocks noGrp="1"/>
          </p:cNvSpPr>
          <p:nvPr>
            <p:ph type="ftr" sz="quarter" idx="11"/>
          </p:nvPr>
        </p:nvSpPr>
        <p:spPr/>
        <p:txBody>
          <a:bodyPr/>
          <a:lstStyle/>
          <a:p>
            <a:r>
              <a:rPr lang="en-GB">
                <a:solidFill>
                  <a:prstClr val="black">
                    <a:lumMod val="65000"/>
                    <a:lumOff val="35000"/>
                  </a:prstClr>
                </a:solidFill>
              </a:rPr>
              <a:t>F28DM SQL DML</a:t>
            </a:r>
            <a:endParaRPr lang="en-GB" dirty="0">
              <a:solidFill>
                <a:prstClr val="black">
                  <a:lumMod val="65000"/>
                  <a:lumOff val="35000"/>
                </a:prstClr>
              </a:solidFill>
            </a:endParaRPr>
          </a:p>
        </p:txBody>
      </p:sp>
      <p:sp>
        <p:nvSpPr>
          <p:cNvPr id="6" name="Slide Number Placeholder 5">
            <a:extLst>
              <a:ext uri="{FF2B5EF4-FFF2-40B4-BE49-F238E27FC236}">
                <a16:creationId xmlns:a16="http://schemas.microsoft.com/office/drawing/2014/main" id="{C525E182-D36A-1949-8468-08D250C39CF8}"/>
              </a:ext>
            </a:extLst>
          </p:cNvPr>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29</a:t>
            </a:fld>
            <a:endParaRPr lang="en-GB">
              <a:solidFill>
                <a:prstClr val="black">
                  <a:lumMod val="65000"/>
                  <a:lumOff val="35000"/>
                </a:prstClr>
              </a:solidFill>
            </a:endParaRPr>
          </a:p>
        </p:txBody>
      </p:sp>
      <p:pic>
        <p:nvPicPr>
          <p:cNvPr id="7" name="Picture 6">
            <a:extLst>
              <a:ext uri="{FF2B5EF4-FFF2-40B4-BE49-F238E27FC236}">
                <a16:creationId xmlns:a16="http://schemas.microsoft.com/office/drawing/2014/main" id="{190C6199-4225-2240-B410-3239987636D1}"/>
              </a:ext>
            </a:extLst>
          </p:cNvPr>
          <p:cNvPicPr>
            <a:picLocks noChangeAspect="1"/>
          </p:cNvPicPr>
          <p:nvPr/>
        </p:nvPicPr>
        <p:blipFill>
          <a:blip r:embed="rId3"/>
          <a:stretch>
            <a:fillRect/>
          </a:stretch>
        </p:blipFill>
        <p:spPr>
          <a:xfrm>
            <a:off x="4491165" y="471483"/>
            <a:ext cx="7376739" cy="6043594"/>
          </a:xfrm>
          <a:prstGeom prst="rect">
            <a:avLst/>
          </a:prstGeom>
        </p:spPr>
      </p:pic>
      <p:sp>
        <p:nvSpPr>
          <p:cNvPr id="8" name="Rectangle 7">
            <a:extLst>
              <a:ext uri="{FF2B5EF4-FFF2-40B4-BE49-F238E27FC236}">
                <a16:creationId xmlns:a16="http://schemas.microsoft.com/office/drawing/2014/main" id="{DF21C76D-17A4-2446-BEB8-7DDB2F8C0E57}"/>
              </a:ext>
            </a:extLst>
          </p:cNvPr>
          <p:cNvSpPr/>
          <p:nvPr/>
        </p:nvSpPr>
        <p:spPr>
          <a:xfrm>
            <a:off x="1219199" y="6654529"/>
            <a:ext cx="6096000" cy="246221"/>
          </a:xfrm>
          <a:prstGeom prst="rect">
            <a:avLst/>
          </a:prstGeom>
        </p:spPr>
        <p:txBody>
          <a:bodyPr>
            <a:spAutoFit/>
          </a:bodyPr>
          <a:lstStyle/>
          <a:p>
            <a:r>
              <a:rPr lang="en-US" sz="1000" dirty="0"/>
              <a:t>https://</a:t>
            </a:r>
            <a:r>
              <a:rPr lang="en-US" sz="1000" dirty="0" err="1"/>
              <a:t>stackoverflow.com</a:t>
            </a:r>
            <a:r>
              <a:rPr lang="en-US" sz="1000" dirty="0"/>
              <a:t>/questions/406294/left-join-vs-left-outer-join-in-</a:t>
            </a:r>
            <a:r>
              <a:rPr lang="en-US" sz="1000" dirty="0" err="1"/>
              <a:t>sql</a:t>
            </a:r>
            <a:r>
              <a:rPr lang="en-US" sz="1000" dirty="0"/>
              <a:t>-server</a:t>
            </a:r>
          </a:p>
        </p:txBody>
      </p:sp>
      <p:sp>
        <p:nvSpPr>
          <p:cNvPr id="9" name="TextBox 8">
            <a:extLst>
              <a:ext uri="{FF2B5EF4-FFF2-40B4-BE49-F238E27FC236}">
                <a16:creationId xmlns:a16="http://schemas.microsoft.com/office/drawing/2014/main" id="{3AE5C616-5CC7-F649-8754-0AF1CBEFBE8B}"/>
              </a:ext>
            </a:extLst>
          </p:cNvPr>
          <p:cNvSpPr txBox="1"/>
          <p:nvPr/>
        </p:nvSpPr>
        <p:spPr>
          <a:xfrm>
            <a:off x="10449960" y="6017185"/>
            <a:ext cx="1269899" cy="369332"/>
          </a:xfrm>
          <a:prstGeom prst="rect">
            <a:avLst/>
          </a:prstGeom>
          <a:noFill/>
        </p:spPr>
        <p:txBody>
          <a:bodyPr wrap="none" rtlCol="0">
            <a:spAutoFit/>
          </a:bodyPr>
          <a:lstStyle/>
          <a:p>
            <a:r>
              <a:rPr lang="en-US" dirty="0"/>
              <a:t>+ more… </a:t>
            </a:r>
          </a:p>
        </p:txBody>
      </p:sp>
    </p:spTree>
    <p:extLst>
      <p:ext uri="{BB962C8B-B14F-4D97-AF65-F5344CB8AC3E}">
        <p14:creationId xmlns:p14="http://schemas.microsoft.com/office/powerpoint/2010/main" val="711882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1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 in this Lecture</a:t>
            </a:r>
          </a:p>
        </p:txBody>
      </p:sp>
      <p:sp>
        <p:nvSpPr>
          <p:cNvPr id="3" name="Content Placeholder 2"/>
          <p:cNvSpPr>
            <a:spLocks noGrp="1"/>
          </p:cNvSpPr>
          <p:nvPr>
            <p:ph idx="1"/>
          </p:nvPr>
        </p:nvSpPr>
        <p:spPr/>
        <p:txBody>
          <a:bodyPr>
            <a:normAutofit lnSpcReduction="10000"/>
          </a:bodyPr>
          <a:lstStyle/>
          <a:p>
            <a:r>
              <a:rPr lang="en-US" sz="2800" dirty="0"/>
              <a:t>Single table queries</a:t>
            </a:r>
          </a:p>
          <a:p>
            <a:r>
              <a:rPr lang="en-US" sz="2800" dirty="0"/>
              <a:t>SELECT-PROJECT-JOIN queries</a:t>
            </a:r>
          </a:p>
          <a:p>
            <a:r>
              <a:rPr lang="en-US" sz="2800" dirty="0"/>
              <a:t>Set operations</a:t>
            </a:r>
          </a:p>
          <a:p>
            <a:r>
              <a:rPr lang="en-US" sz="2800" dirty="0"/>
              <a:t>Nested queries</a:t>
            </a:r>
          </a:p>
          <a:p>
            <a:pPr lvl="1"/>
            <a:r>
              <a:rPr lang="en-US" sz="2400" dirty="0"/>
              <a:t>NOT IN</a:t>
            </a:r>
          </a:p>
          <a:p>
            <a:pPr lvl="1"/>
            <a:r>
              <a:rPr lang="en-US" sz="2400" dirty="0"/>
              <a:t>NOT EXISTS</a:t>
            </a:r>
          </a:p>
          <a:p>
            <a:r>
              <a:rPr lang="en-US" sz="2800" dirty="0"/>
              <a:t>Aggregate functions</a:t>
            </a:r>
          </a:p>
          <a:p>
            <a:pPr lvl="1"/>
            <a:r>
              <a:rPr lang="en-US" sz="2400" dirty="0"/>
              <a:t>GROUP BY</a:t>
            </a:r>
          </a:p>
          <a:p>
            <a:pPr lvl="1"/>
            <a:r>
              <a:rPr lang="en-US" sz="2400" dirty="0"/>
              <a:t>HAVING</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a:t>
            </a:fld>
            <a:endParaRPr lang="en-GB">
              <a:solidFill>
                <a:prstClr val="black">
                  <a:lumMod val="65000"/>
                  <a:lumOff val="35000"/>
                </a:prstClr>
              </a:solidFill>
            </a:endParaRPr>
          </a:p>
        </p:txBody>
      </p:sp>
    </p:spTree>
    <p:extLst>
      <p:ext uri="{BB962C8B-B14F-4D97-AF65-F5344CB8AC3E}">
        <p14:creationId xmlns:p14="http://schemas.microsoft.com/office/powerpoint/2010/main" val="17135214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70155-8995-C743-8CCC-77A2BB50E717}"/>
              </a:ext>
            </a:extLst>
          </p:cNvPr>
          <p:cNvSpPr>
            <a:spLocks noGrp="1"/>
          </p:cNvSpPr>
          <p:nvPr>
            <p:ph type="title"/>
          </p:nvPr>
        </p:nvSpPr>
        <p:spPr/>
        <p:txBody>
          <a:bodyPr/>
          <a:lstStyle/>
          <a:p>
            <a:r>
              <a:rPr lang="en-US" dirty="0"/>
              <a:t>JOIN ON vs WHERE  - which syntax? </a:t>
            </a:r>
          </a:p>
        </p:txBody>
      </p:sp>
      <p:sp>
        <p:nvSpPr>
          <p:cNvPr id="3" name="Content Placeholder 2">
            <a:extLst>
              <a:ext uri="{FF2B5EF4-FFF2-40B4-BE49-F238E27FC236}">
                <a16:creationId xmlns:a16="http://schemas.microsoft.com/office/drawing/2014/main" id="{5686E15F-372B-3844-9348-7FB24D666F70}"/>
              </a:ext>
            </a:extLst>
          </p:cNvPr>
          <p:cNvSpPr>
            <a:spLocks noGrp="1"/>
          </p:cNvSpPr>
          <p:nvPr>
            <p:ph idx="1"/>
          </p:nvPr>
        </p:nvSpPr>
        <p:spPr>
          <a:xfrm>
            <a:off x="499298" y="6239496"/>
            <a:ext cx="11133905" cy="329583"/>
          </a:xfrm>
        </p:spPr>
        <p:txBody>
          <a:bodyPr>
            <a:normAutofit lnSpcReduction="10000"/>
          </a:bodyPr>
          <a:lstStyle/>
          <a:p>
            <a:r>
              <a:rPr lang="en-US" sz="1600" dirty="0">
                <a:hlinkClick r:id="rId2"/>
              </a:rPr>
              <a:t>https://dba.stackexchange.com/questions/144744/joining-tables-in-the-from-vs-the-where-clause</a:t>
            </a:r>
            <a:r>
              <a:rPr lang="en-US" sz="1600" dirty="0"/>
              <a:t> </a:t>
            </a:r>
          </a:p>
        </p:txBody>
      </p:sp>
      <p:sp>
        <p:nvSpPr>
          <p:cNvPr id="4" name="Date Placeholder 3">
            <a:extLst>
              <a:ext uri="{FF2B5EF4-FFF2-40B4-BE49-F238E27FC236}">
                <a16:creationId xmlns:a16="http://schemas.microsoft.com/office/drawing/2014/main" id="{4DF0AF22-C47E-E042-93B1-AAAD4F5E1134}"/>
              </a:ext>
            </a:extLst>
          </p:cNvPr>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a:extLst>
              <a:ext uri="{FF2B5EF4-FFF2-40B4-BE49-F238E27FC236}">
                <a16:creationId xmlns:a16="http://schemas.microsoft.com/office/drawing/2014/main" id="{88BA43D5-B789-6F45-B47A-CCCA73D5E18A}"/>
              </a:ext>
            </a:extLst>
          </p:cNvPr>
          <p:cNvSpPr>
            <a:spLocks noGrp="1"/>
          </p:cNvSpPr>
          <p:nvPr>
            <p:ph type="ftr" sz="quarter" idx="11"/>
          </p:nvPr>
        </p:nvSpPr>
        <p:spPr/>
        <p:txBody>
          <a:bodyPr/>
          <a:lstStyle/>
          <a:p>
            <a:r>
              <a:rPr lang="en-GB">
                <a:solidFill>
                  <a:prstClr val="black">
                    <a:lumMod val="65000"/>
                    <a:lumOff val="35000"/>
                  </a:prstClr>
                </a:solidFill>
              </a:rPr>
              <a:t>F28DM SQL DML</a:t>
            </a:r>
            <a:endParaRPr lang="en-GB" dirty="0">
              <a:solidFill>
                <a:prstClr val="black">
                  <a:lumMod val="65000"/>
                  <a:lumOff val="35000"/>
                </a:prstClr>
              </a:solidFill>
            </a:endParaRPr>
          </a:p>
        </p:txBody>
      </p:sp>
      <p:sp>
        <p:nvSpPr>
          <p:cNvPr id="6" name="Slide Number Placeholder 5">
            <a:extLst>
              <a:ext uri="{FF2B5EF4-FFF2-40B4-BE49-F238E27FC236}">
                <a16:creationId xmlns:a16="http://schemas.microsoft.com/office/drawing/2014/main" id="{FE7463E6-99BA-2245-8343-48C2E24AA03F}"/>
              </a:ext>
            </a:extLst>
          </p:cNvPr>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30</a:t>
            </a:fld>
            <a:endParaRPr lang="en-GB">
              <a:solidFill>
                <a:prstClr val="black">
                  <a:lumMod val="65000"/>
                  <a:lumOff val="35000"/>
                </a:prstClr>
              </a:solidFill>
            </a:endParaRPr>
          </a:p>
        </p:txBody>
      </p:sp>
      <p:sp>
        <p:nvSpPr>
          <p:cNvPr id="7" name="Rectangle 6">
            <a:extLst>
              <a:ext uri="{FF2B5EF4-FFF2-40B4-BE49-F238E27FC236}">
                <a16:creationId xmlns:a16="http://schemas.microsoft.com/office/drawing/2014/main" id="{5A7D5A45-F94F-C340-AD5F-C79D304C4F1E}"/>
              </a:ext>
            </a:extLst>
          </p:cNvPr>
          <p:cNvSpPr/>
          <p:nvPr/>
        </p:nvSpPr>
        <p:spPr>
          <a:xfrm>
            <a:off x="793279" y="1839647"/>
            <a:ext cx="10534363" cy="4124206"/>
          </a:xfrm>
          <a:prstGeom prst="rect">
            <a:avLst/>
          </a:prstGeom>
        </p:spPr>
        <p:txBody>
          <a:bodyPr wrap="square">
            <a:spAutoFit/>
          </a:bodyPr>
          <a:lstStyle/>
          <a:p>
            <a:pPr fontAlgn="base"/>
            <a:r>
              <a:rPr lang="en-GB" dirty="0">
                <a:solidFill>
                  <a:srgbClr val="242729"/>
                </a:solidFill>
                <a:latin typeface="Arial" panose="020B0604020202020204" pitchFamily="34" charset="0"/>
              </a:rPr>
              <a:t>Both queries are exactly the same, should return exactly the same result set and should produce exactly the same Execution plan. </a:t>
            </a:r>
            <a:r>
              <a:rPr lang="en-GB" b="1" dirty="0">
                <a:solidFill>
                  <a:srgbClr val="242729"/>
                </a:solidFill>
                <a:latin typeface="inherit"/>
              </a:rPr>
              <a:t>BUT</a:t>
            </a:r>
            <a:r>
              <a:rPr lang="en-GB" dirty="0">
                <a:solidFill>
                  <a:srgbClr val="242729"/>
                </a:solidFill>
                <a:latin typeface="Arial" panose="020B0604020202020204" pitchFamily="34" charset="0"/>
              </a:rPr>
              <a:t> the JOIN ON query is using ANSI-92 SQL syntax . The first one is using the older (very old) version of SQL Joins.</a:t>
            </a:r>
          </a:p>
          <a:p>
            <a:pPr fontAlgn="base"/>
            <a:endParaRPr lang="en-GB" sz="1600" dirty="0">
              <a:solidFill>
                <a:srgbClr val="242729"/>
              </a:solidFill>
              <a:latin typeface="Arial" panose="020B0604020202020204" pitchFamily="34" charset="0"/>
            </a:endParaRPr>
          </a:p>
          <a:p>
            <a:pPr fontAlgn="base"/>
            <a:r>
              <a:rPr lang="en-GB" sz="1600" dirty="0">
                <a:solidFill>
                  <a:srgbClr val="242729"/>
                </a:solidFill>
                <a:latin typeface="Arial" panose="020B0604020202020204" pitchFamily="34" charset="0"/>
              </a:rPr>
              <a:t>ANSI-92 SQL Syntax is better as: </a:t>
            </a:r>
            <a:br>
              <a:rPr lang="en-GB" sz="1600" dirty="0">
                <a:solidFill>
                  <a:srgbClr val="242729"/>
                </a:solidFill>
                <a:latin typeface="Arial" panose="020B0604020202020204" pitchFamily="34" charset="0"/>
              </a:rPr>
            </a:br>
            <a:endParaRPr lang="en-GB" sz="1400" dirty="0">
              <a:solidFill>
                <a:srgbClr val="242729"/>
              </a:solidFill>
              <a:latin typeface="Arial" panose="020B0604020202020204" pitchFamily="34" charset="0"/>
            </a:endParaRPr>
          </a:p>
          <a:p>
            <a:pPr fontAlgn="base">
              <a:buFont typeface="+mj-lt"/>
              <a:buAutoNum type="arabicPeriod"/>
            </a:pPr>
            <a:r>
              <a:rPr lang="en-GB" dirty="0">
                <a:solidFill>
                  <a:srgbClr val="242729"/>
                </a:solidFill>
                <a:latin typeface="inherit"/>
              </a:rPr>
              <a:t>It separates the Join Conditions and the actual filters in the WHERE clause if you have any</a:t>
            </a:r>
            <a:br>
              <a:rPr lang="en-GB" dirty="0">
                <a:solidFill>
                  <a:srgbClr val="242729"/>
                </a:solidFill>
                <a:latin typeface="inherit"/>
              </a:rPr>
            </a:br>
            <a:endParaRPr lang="en-GB" dirty="0">
              <a:solidFill>
                <a:srgbClr val="242729"/>
              </a:solidFill>
              <a:latin typeface="inherit"/>
            </a:endParaRPr>
          </a:p>
          <a:p>
            <a:pPr fontAlgn="base">
              <a:buFont typeface="+mj-lt"/>
              <a:buAutoNum type="arabicPeriod"/>
            </a:pPr>
            <a:r>
              <a:rPr lang="en-GB" dirty="0">
                <a:solidFill>
                  <a:srgbClr val="242729"/>
                </a:solidFill>
                <a:latin typeface="inherit"/>
              </a:rPr>
              <a:t>Less likely to forget about the actual JOIN fields</a:t>
            </a:r>
            <a:br>
              <a:rPr lang="en-GB" dirty="0">
                <a:solidFill>
                  <a:srgbClr val="242729"/>
                </a:solidFill>
                <a:latin typeface="inherit"/>
              </a:rPr>
            </a:br>
            <a:endParaRPr lang="en-GB" dirty="0">
              <a:solidFill>
                <a:srgbClr val="242729"/>
              </a:solidFill>
              <a:latin typeface="inherit"/>
            </a:endParaRPr>
          </a:p>
          <a:p>
            <a:pPr fontAlgn="base">
              <a:buFont typeface="+mj-lt"/>
              <a:buAutoNum type="arabicPeriod"/>
            </a:pPr>
            <a:r>
              <a:rPr lang="en-GB" dirty="0">
                <a:solidFill>
                  <a:srgbClr val="242729"/>
                </a:solidFill>
                <a:latin typeface="inherit"/>
              </a:rPr>
              <a:t>With the old syntax, you can only have the equivalent of INNER and CROSS joins. Outer joins were not possible except with complicated UNION queries. Some DBMS had added proprietary syntaxes for outer joins, (+) in Oracle, *= and =* in SQL Server, but these are being or have been deprecated. The explicit LEFT, RIGHT and FULL outer joins were added in the standard and have been adopted from almost all DBMS.</a:t>
            </a:r>
          </a:p>
        </p:txBody>
      </p:sp>
    </p:spTree>
    <p:extLst>
      <p:ext uri="{BB962C8B-B14F-4D97-AF65-F5344CB8AC3E}">
        <p14:creationId xmlns:p14="http://schemas.microsoft.com/office/powerpoint/2010/main" val="21340129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Aliases: Renaming returned attributes</a:t>
            </a:r>
          </a:p>
        </p:txBody>
      </p:sp>
      <p:sp>
        <p:nvSpPr>
          <p:cNvPr id="3" name="Content Placeholder 2"/>
          <p:cNvSpPr>
            <a:spLocks noGrp="1"/>
          </p:cNvSpPr>
          <p:nvPr>
            <p:ph idx="1"/>
          </p:nvPr>
        </p:nvSpPr>
        <p:spPr/>
        <p:txBody>
          <a:bodyPr/>
          <a:lstStyle/>
          <a:p>
            <a:r>
              <a:rPr lang="en-GB" sz="3600" dirty="0"/>
              <a:t>Useful for </a:t>
            </a:r>
          </a:p>
          <a:p>
            <a:pPr lvl="1"/>
            <a:r>
              <a:rPr lang="en-GB" sz="3200" dirty="0"/>
              <a:t>Controlling output format</a:t>
            </a:r>
          </a:p>
          <a:p>
            <a:pPr lvl="1"/>
            <a:r>
              <a:rPr lang="en-GB" sz="3200" dirty="0"/>
              <a:t>Renaming aggregate results (see later)</a:t>
            </a:r>
          </a:p>
          <a:p>
            <a:pPr marL="0" indent="0">
              <a:spcBef>
                <a:spcPts val="1400"/>
              </a:spcBef>
              <a:buNone/>
            </a:pPr>
            <a:r>
              <a:rPr lang="en-GB" b="1" dirty="0"/>
              <a:t>Example</a:t>
            </a:r>
          </a:p>
          <a:p>
            <a:pPr>
              <a:spcBef>
                <a:spcPts val="1400"/>
              </a:spcBef>
            </a:pPr>
            <a:r>
              <a:rPr lang="en-GB" i="1" dirty="0"/>
              <a:t>Find Gordon Smith's supervisor number</a:t>
            </a:r>
          </a:p>
          <a:p>
            <a:pPr marL="0" indent="0">
              <a:buNone/>
            </a:pPr>
            <a:r>
              <a:rPr lang="en-GB" sz="1800" dirty="0">
                <a:latin typeface="Monaco" charset="0"/>
                <a:ea typeface="Monaco" charset="0"/>
                <a:cs typeface="Monaco" charset="0"/>
              </a:rPr>
              <a:t>	SELECT </a:t>
            </a:r>
            <a:r>
              <a:rPr lang="en-GB" sz="1800" dirty="0" err="1">
                <a:latin typeface="Monaco" charset="0"/>
                <a:ea typeface="Monaco" charset="0"/>
                <a:cs typeface="Monaco" charset="0"/>
              </a:rPr>
              <a:t>supssn</a:t>
            </a:r>
            <a:r>
              <a:rPr lang="en-GB" sz="1800" dirty="0">
                <a:latin typeface="Monaco" charset="0"/>
                <a:ea typeface="Monaco" charset="0"/>
                <a:cs typeface="Monaco" charset="0"/>
              </a:rPr>
              <a:t> AS supervisor</a:t>
            </a:r>
            <a:br>
              <a:rPr lang="en-GB" sz="1800" dirty="0">
                <a:latin typeface="Monaco" charset="0"/>
                <a:ea typeface="Monaco" charset="0"/>
                <a:cs typeface="Monaco" charset="0"/>
              </a:rPr>
            </a:br>
            <a:r>
              <a:rPr lang="en-GB" sz="1800" dirty="0">
                <a:latin typeface="Monaco" charset="0"/>
                <a:ea typeface="Monaco" charset="0"/>
                <a:cs typeface="Monaco" charset="0"/>
              </a:rPr>
              <a:t>	FROM   </a:t>
            </a:r>
            <a:r>
              <a:rPr lang="en-GB" sz="1800" dirty="0" err="1">
                <a:latin typeface="Monaco" charset="0"/>
                <a:ea typeface="Monaco" charset="0"/>
                <a:cs typeface="Monaco" charset="0"/>
              </a:rPr>
              <a:t>DBEmployee</a:t>
            </a:r>
            <a:br>
              <a:rPr lang="en-GB" sz="1800" dirty="0">
                <a:latin typeface="Monaco" charset="0"/>
                <a:ea typeface="Monaco" charset="0"/>
                <a:cs typeface="Monaco" charset="0"/>
              </a:rPr>
            </a:br>
            <a:r>
              <a:rPr lang="en-GB" sz="1800" dirty="0">
                <a:latin typeface="Monaco" charset="0"/>
                <a:ea typeface="Monaco" charset="0"/>
                <a:cs typeface="Monaco" charset="0"/>
              </a:rPr>
              <a:t>	WHERE  </a:t>
            </a:r>
            <a:r>
              <a:rPr lang="en-GB" sz="1800" dirty="0" err="1">
                <a:latin typeface="Monaco" charset="0"/>
                <a:ea typeface="Monaco" charset="0"/>
                <a:cs typeface="Monaco" charset="0"/>
              </a:rPr>
              <a:t>firstNames</a:t>
            </a:r>
            <a:r>
              <a:rPr lang="en-GB" sz="1800" dirty="0">
                <a:latin typeface="Monaco" charset="0"/>
                <a:ea typeface="Monaco" charset="0"/>
                <a:cs typeface="Monaco" charset="0"/>
              </a:rPr>
              <a:t> = 'Gordon’</a:t>
            </a:r>
            <a:br>
              <a:rPr lang="en-GB" sz="1800" dirty="0">
                <a:latin typeface="Monaco" charset="0"/>
                <a:ea typeface="Monaco" charset="0"/>
                <a:cs typeface="Monaco" charset="0"/>
              </a:rPr>
            </a:br>
            <a:r>
              <a:rPr lang="en-GB" sz="1800" dirty="0">
                <a:latin typeface="Monaco" charset="0"/>
                <a:ea typeface="Monaco" charset="0"/>
                <a:cs typeface="Monaco" charset="0"/>
              </a:rPr>
              <a:t>	AND    </a:t>
            </a:r>
            <a:r>
              <a:rPr lang="en-GB" sz="1800" dirty="0" err="1">
                <a:latin typeface="Monaco" charset="0"/>
                <a:ea typeface="Monaco" charset="0"/>
                <a:cs typeface="Monaco" charset="0"/>
              </a:rPr>
              <a:t>lastName</a:t>
            </a:r>
            <a:r>
              <a:rPr lang="en-GB" sz="1800" dirty="0">
                <a:latin typeface="Monaco" charset="0"/>
                <a:ea typeface="Monaco" charset="0"/>
                <a:cs typeface="Monaco" charset="0"/>
              </a:rPr>
              <a:t> = 'Smith’;</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31</a:t>
            </a:fld>
            <a:endParaRPr lang="en-GB">
              <a:solidFill>
                <a:prstClr val="black">
                  <a:lumMod val="65000"/>
                  <a:lumOff val="35000"/>
                </a:prstClr>
              </a:solidFill>
            </a:endParaRPr>
          </a:p>
        </p:txBody>
      </p:sp>
    </p:spTree>
    <p:extLst>
      <p:ext uri="{BB962C8B-B14F-4D97-AF65-F5344CB8AC3E}">
        <p14:creationId xmlns:p14="http://schemas.microsoft.com/office/powerpoint/2010/main" val="9933152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Aliases: Referencing join attributes</a:t>
            </a:r>
          </a:p>
        </p:txBody>
      </p:sp>
      <p:sp>
        <p:nvSpPr>
          <p:cNvPr id="3" name="Content Placeholder 2"/>
          <p:cNvSpPr>
            <a:spLocks noGrp="1"/>
          </p:cNvSpPr>
          <p:nvPr>
            <p:ph idx="1"/>
          </p:nvPr>
        </p:nvSpPr>
        <p:spPr/>
        <p:txBody>
          <a:bodyPr>
            <a:normAutofit fontScale="92500" lnSpcReduction="10000"/>
          </a:bodyPr>
          <a:lstStyle/>
          <a:p>
            <a:r>
              <a:rPr lang="en-GB" sz="4100" dirty="0"/>
              <a:t>Shorthand for distinguishing columns</a:t>
            </a:r>
          </a:p>
          <a:p>
            <a:pPr lvl="1"/>
            <a:r>
              <a:rPr lang="en-GB" sz="3600" dirty="0"/>
              <a:t>Required when tables have same column names</a:t>
            </a:r>
          </a:p>
          <a:p>
            <a:pPr lvl="1"/>
            <a:r>
              <a:rPr lang="en-GB" sz="3600" dirty="0"/>
              <a:t>Good practice to use</a:t>
            </a:r>
          </a:p>
          <a:p>
            <a:pPr marL="0" indent="0">
              <a:spcBef>
                <a:spcPts val="1400"/>
              </a:spcBef>
              <a:buNone/>
            </a:pPr>
            <a:r>
              <a:rPr lang="en-GB" b="1" dirty="0"/>
              <a:t>Example</a:t>
            </a:r>
          </a:p>
          <a:p>
            <a:pPr>
              <a:spcBef>
                <a:spcPts val="1400"/>
              </a:spcBef>
            </a:pPr>
            <a:r>
              <a:rPr lang="en-GB" i="1" dirty="0"/>
              <a:t>List the names of all projects in the payroll department</a:t>
            </a:r>
            <a:br>
              <a:rPr lang="en-GB" i="1" dirty="0"/>
            </a:br>
            <a:endParaRPr lang="en-GB" i="1" dirty="0"/>
          </a:p>
          <a:p>
            <a:pPr marL="0" indent="0">
              <a:spcBef>
                <a:spcPts val="1400"/>
              </a:spcBef>
              <a:buNone/>
            </a:pPr>
            <a:r>
              <a:rPr lang="en-GB" sz="1900" dirty="0">
                <a:latin typeface="Monaco" charset="0"/>
                <a:ea typeface="Monaco" charset="0"/>
                <a:cs typeface="Monaco" charset="0"/>
              </a:rPr>
              <a:t>  SELECT </a:t>
            </a:r>
            <a:r>
              <a:rPr lang="en-GB" sz="1900" dirty="0" err="1">
                <a:latin typeface="Monaco" charset="0"/>
                <a:ea typeface="Monaco" charset="0"/>
                <a:cs typeface="Monaco" charset="0"/>
              </a:rPr>
              <a:t>DBProject.pname</a:t>
            </a:r>
            <a:r>
              <a:rPr lang="en-GB" sz="1900" dirty="0">
                <a:latin typeface="Monaco" charset="0"/>
                <a:ea typeface="Monaco" charset="0"/>
                <a:cs typeface="Monaco" charset="0"/>
              </a:rPr>
              <a:t>	</a:t>
            </a:r>
            <a:br>
              <a:rPr lang="en-GB" sz="1900" dirty="0">
                <a:latin typeface="Monaco" charset="0"/>
                <a:ea typeface="Monaco" charset="0"/>
                <a:cs typeface="Monaco" charset="0"/>
              </a:rPr>
            </a:br>
            <a:r>
              <a:rPr lang="en-GB" sz="1900" dirty="0">
                <a:latin typeface="Monaco" charset="0"/>
                <a:ea typeface="Monaco" charset="0"/>
                <a:cs typeface="Monaco" charset="0"/>
              </a:rPr>
              <a:t>  FROM   </a:t>
            </a:r>
            <a:r>
              <a:rPr lang="en-GB" sz="1900" dirty="0" err="1">
                <a:latin typeface="Monaco" charset="0"/>
                <a:ea typeface="Monaco" charset="0"/>
                <a:cs typeface="Monaco" charset="0"/>
              </a:rPr>
              <a:t>DBProject</a:t>
            </a:r>
            <a:r>
              <a:rPr lang="en-GB" sz="1900" dirty="0">
                <a:latin typeface="Monaco" charset="0"/>
                <a:ea typeface="Monaco" charset="0"/>
                <a:cs typeface="Monaco" charset="0"/>
              </a:rPr>
              <a:t>, </a:t>
            </a:r>
            <a:r>
              <a:rPr lang="en-GB" sz="1900" dirty="0" err="1">
                <a:latin typeface="Monaco" charset="0"/>
                <a:ea typeface="Monaco" charset="0"/>
                <a:cs typeface="Monaco" charset="0"/>
              </a:rPr>
              <a:t>DBDepartment</a:t>
            </a:r>
            <a:br>
              <a:rPr lang="en-GB" sz="1900" dirty="0">
                <a:latin typeface="Monaco" charset="0"/>
                <a:ea typeface="Monaco" charset="0"/>
                <a:cs typeface="Monaco" charset="0"/>
              </a:rPr>
            </a:br>
            <a:r>
              <a:rPr lang="en-GB" sz="1900" dirty="0">
                <a:latin typeface="Monaco" charset="0"/>
                <a:ea typeface="Monaco" charset="0"/>
                <a:cs typeface="Monaco" charset="0"/>
              </a:rPr>
              <a:t>  WHERE  </a:t>
            </a:r>
            <a:r>
              <a:rPr lang="en-GB" sz="1900" dirty="0" err="1">
                <a:latin typeface="Monaco" charset="0"/>
                <a:ea typeface="Monaco" charset="0"/>
                <a:cs typeface="Monaco" charset="0"/>
              </a:rPr>
              <a:t>DBDepartment.dNum</a:t>
            </a:r>
            <a:r>
              <a:rPr lang="en-GB" sz="1900" dirty="0">
                <a:latin typeface="Monaco" charset="0"/>
                <a:ea typeface="Monaco" charset="0"/>
                <a:cs typeface="Monaco" charset="0"/>
              </a:rPr>
              <a:t>  = </a:t>
            </a:r>
            <a:br>
              <a:rPr lang="en-GB" sz="1900" dirty="0">
                <a:latin typeface="Monaco" charset="0"/>
                <a:ea typeface="Monaco" charset="0"/>
                <a:cs typeface="Monaco" charset="0"/>
              </a:rPr>
            </a:br>
            <a:r>
              <a:rPr lang="en-GB" sz="1900" dirty="0">
                <a:latin typeface="Monaco" charset="0"/>
                <a:ea typeface="Monaco" charset="0"/>
                <a:cs typeface="Monaco" charset="0"/>
              </a:rPr>
              <a:t>           </a:t>
            </a:r>
            <a:r>
              <a:rPr lang="en-GB" sz="1900" dirty="0" err="1">
                <a:latin typeface="Monaco" charset="0"/>
                <a:ea typeface="Monaco" charset="0"/>
                <a:cs typeface="Monaco" charset="0"/>
              </a:rPr>
              <a:t>DBProject.pdNum</a:t>
            </a:r>
            <a:r>
              <a:rPr lang="en-GB" sz="1900" dirty="0">
                <a:latin typeface="Monaco" charset="0"/>
                <a:ea typeface="Monaco" charset="0"/>
                <a:cs typeface="Monaco" charset="0"/>
              </a:rPr>
              <a:t> </a:t>
            </a:r>
            <a:br>
              <a:rPr lang="en-GB" sz="1900" dirty="0">
                <a:latin typeface="Monaco" charset="0"/>
                <a:ea typeface="Monaco" charset="0"/>
                <a:cs typeface="Monaco" charset="0"/>
              </a:rPr>
            </a:br>
            <a:r>
              <a:rPr lang="en-GB" sz="1900" dirty="0">
                <a:latin typeface="Monaco" charset="0"/>
                <a:ea typeface="Monaco" charset="0"/>
                <a:cs typeface="Monaco" charset="0"/>
              </a:rPr>
              <a:t>  AND    </a:t>
            </a:r>
            <a:r>
              <a:rPr lang="en-GB" sz="1900" dirty="0" err="1">
                <a:latin typeface="Monaco" charset="0"/>
                <a:ea typeface="Monaco" charset="0"/>
                <a:cs typeface="Monaco" charset="0"/>
              </a:rPr>
              <a:t>DBDepartment.dname</a:t>
            </a:r>
            <a:r>
              <a:rPr lang="en-GB" sz="1900" dirty="0">
                <a:latin typeface="Monaco" charset="0"/>
                <a:ea typeface="Monaco" charset="0"/>
                <a:cs typeface="Monaco" charset="0"/>
              </a:rPr>
              <a:t> = 'Payroll’;</a:t>
            </a:r>
          </a:p>
          <a:p>
            <a:pPr marL="0" indent="0">
              <a:spcBef>
                <a:spcPts val="1400"/>
              </a:spcBef>
              <a:buNone/>
            </a:pPr>
            <a:endParaRPr lang="en-GB" sz="1900" dirty="0">
              <a:latin typeface="Monaco" charset="0"/>
              <a:ea typeface="Monaco" charset="0"/>
              <a:cs typeface="Monaco" charset="0"/>
            </a:endParaRP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32</a:t>
            </a:fld>
            <a:endParaRPr lang="en-GB">
              <a:solidFill>
                <a:prstClr val="black">
                  <a:lumMod val="65000"/>
                  <a:lumOff val="35000"/>
                </a:prstClr>
              </a:solidFill>
            </a:endParaRPr>
          </a:p>
        </p:txBody>
      </p:sp>
      <p:sp>
        <p:nvSpPr>
          <p:cNvPr id="7" name="Content Placeholder 1">
            <a:extLst>
              <a:ext uri="{FF2B5EF4-FFF2-40B4-BE49-F238E27FC236}">
                <a16:creationId xmlns:a16="http://schemas.microsoft.com/office/drawing/2014/main" id="{6049603F-8E5C-5143-8E59-D7512E5A505F}"/>
              </a:ext>
            </a:extLst>
          </p:cNvPr>
          <p:cNvSpPr txBox="1">
            <a:spLocks/>
          </p:cNvSpPr>
          <p:nvPr/>
        </p:nvSpPr>
        <p:spPr>
          <a:xfrm>
            <a:off x="6369801" y="4622526"/>
            <a:ext cx="5796365" cy="2210016"/>
          </a:xfrm>
          <a:prstGeom prst="rect">
            <a:avLst/>
          </a:prstGeom>
        </p:spPr>
        <p:txBody>
          <a:bodyPr/>
          <a:lstStyle>
            <a:lvl1pPr marL="342900" indent="-342900" algn="l" defTabSz="914400" rtl="0" eaLnBrk="1" latinLnBrk="0" hangingPunct="1">
              <a:spcBef>
                <a:spcPts val="14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buNone/>
            </a:pPr>
            <a:r>
              <a:rPr lang="en-GB" sz="2400" i="1" dirty="0">
                <a:ea typeface="Monaco" charset="0"/>
                <a:cs typeface="Monaco" charset="0"/>
              </a:rPr>
              <a:t>Alternative form using aliases</a:t>
            </a:r>
          </a:p>
          <a:p>
            <a:pPr marL="0" indent="0">
              <a:buNone/>
            </a:pPr>
            <a:r>
              <a:rPr lang="en-GB" sz="1800" dirty="0">
                <a:latin typeface="Monaco" charset="0"/>
                <a:ea typeface="Monaco" charset="0"/>
                <a:cs typeface="Monaco" charset="0"/>
              </a:rPr>
              <a:t>SELECT </a:t>
            </a:r>
            <a:r>
              <a:rPr lang="en-GB" sz="1800" dirty="0" err="1">
                <a:latin typeface="Monaco" charset="0"/>
                <a:ea typeface="Monaco" charset="0"/>
                <a:cs typeface="Monaco" charset="0"/>
              </a:rPr>
              <a:t>P.pname</a:t>
            </a:r>
            <a:br>
              <a:rPr lang="en-GB" sz="1800" dirty="0">
                <a:latin typeface="Monaco" charset="0"/>
                <a:ea typeface="Monaco" charset="0"/>
                <a:cs typeface="Monaco" charset="0"/>
              </a:rPr>
            </a:br>
            <a:r>
              <a:rPr lang="en-GB" sz="1800" dirty="0">
                <a:latin typeface="Monaco" charset="0"/>
                <a:ea typeface="Monaco" charset="0"/>
                <a:cs typeface="Monaco" charset="0"/>
              </a:rPr>
              <a:t>FROM   </a:t>
            </a:r>
            <a:r>
              <a:rPr lang="en-GB" sz="1800" dirty="0" err="1">
                <a:latin typeface="Monaco" charset="0"/>
                <a:ea typeface="Monaco" charset="0"/>
                <a:cs typeface="Monaco" charset="0"/>
              </a:rPr>
              <a:t>DBProject</a:t>
            </a:r>
            <a:r>
              <a:rPr lang="en-GB" sz="1800" dirty="0">
                <a:latin typeface="Monaco" charset="0"/>
                <a:ea typeface="Monaco" charset="0"/>
                <a:cs typeface="Monaco" charset="0"/>
              </a:rPr>
              <a:t> AS P, </a:t>
            </a:r>
            <a:r>
              <a:rPr lang="en-GB" sz="1800" dirty="0" err="1">
                <a:latin typeface="Monaco" charset="0"/>
                <a:ea typeface="Monaco" charset="0"/>
                <a:cs typeface="Monaco" charset="0"/>
              </a:rPr>
              <a:t>DBDepartment</a:t>
            </a:r>
            <a:r>
              <a:rPr lang="en-GB" sz="1800" dirty="0">
                <a:latin typeface="Monaco" charset="0"/>
                <a:ea typeface="Monaco" charset="0"/>
                <a:cs typeface="Monaco" charset="0"/>
              </a:rPr>
              <a:t> AS D</a:t>
            </a:r>
            <a:br>
              <a:rPr lang="en-GB" sz="1800" dirty="0">
                <a:latin typeface="Monaco" charset="0"/>
                <a:ea typeface="Monaco" charset="0"/>
                <a:cs typeface="Monaco" charset="0"/>
              </a:rPr>
            </a:br>
            <a:r>
              <a:rPr lang="en-GB" sz="1800" dirty="0">
                <a:latin typeface="Monaco" charset="0"/>
                <a:ea typeface="Monaco" charset="0"/>
                <a:cs typeface="Monaco" charset="0"/>
              </a:rPr>
              <a:t>WHERE  </a:t>
            </a:r>
            <a:r>
              <a:rPr lang="en-GB" sz="1800" dirty="0" err="1">
                <a:latin typeface="Monaco" charset="0"/>
                <a:ea typeface="Monaco" charset="0"/>
                <a:cs typeface="Monaco" charset="0"/>
              </a:rPr>
              <a:t>D.dNum</a:t>
            </a:r>
            <a:r>
              <a:rPr lang="en-GB" sz="1800" dirty="0">
                <a:latin typeface="Monaco" charset="0"/>
                <a:ea typeface="Monaco" charset="0"/>
                <a:cs typeface="Monaco" charset="0"/>
              </a:rPr>
              <a:t>  = </a:t>
            </a:r>
            <a:r>
              <a:rPr lang="en-GB" sz="1800" dirty="0" err="1">
                <a:latin typeface="Monaco" charset="0"/>
                <a:ea typeface="Monaco" charset="0"/>
                <a:cs typeface="Monaco" charset="0"/>
              </a:rPr>
              <a:t>P.pdNum</a:t>
            </a:r>
            <a:br>
              <a:rPr lang="en-GB" sz="1800" dirty="0">
                <a:latin typeface="Monaco" charset="0"/>
                <a:ea typeface="Monaco" charset="0"/>
                <a:cs typeface="Monaco" charset="0"/>
              </a:rPr>
            </a:br>
            <a:r>
              <a:rPr lang="en-GB" sz="1800" dirty="0">
                <a:latin typeface="Monaco" charset="0"/>
                <a:ea typeface="Monaco" charset="0"/>
                <a:cs typeface="Monaco" charset="0"/>
              </a:rPr>
              <a:t>AND    </a:t>
            </a:r>
            <a:r>
              <a:rPr lang="en-GB" sz="1800" dirty="0" err="1">
                <a:latin typeface="Monaco" charset="0"/>
                <a:ea typeface="Monaco" charset="0"/>
                <a:cs typeface="Monaco" charset="0"/>
              </a:rPr>
              <a:t>D.dname</a:t>
            </a:r>
            <a:r>
              <a:rPr lang="en-GB" sz="1800" dirty="0">
                <a:latin typeface="Monaco" charset="0"/>
                <a:ea typeface="Monaco" charset="0"/>
                <a:cs typeface="Monaco" charset="0"/>
              </a:rPr>
              <a:t> = 'Payroll';</a:t>
            </a:r>
            <a:endParaRPr lang="en-GB" sz="1800" dirty="0"/>
          </a:p>
        </p:txBody>
      </p:sp>
    </p:spTree>
    <p:extLst>
      <p:ext uri="{BB962C8B-B14F-4D97-AF65-F5344CB8AC3E}">
        <p14:creationId xmlns:p14="http://schemas.microsoft.com/office/powerpoint/2010/main" val="11708756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Self-Join</a:t>
            </a:r>
          </a:p>
        </p:txBody>
      </p:sp>
      <p:sp>
        <p:nvSpPr>
          <p:cNvPr id="3" name="Content Placeholder 2"/>
          <p:cNvSpPr>
            <a:spLocks noGrp="1"/>
          </p:cNvSpPr>
          <p:nvPr>
            <p:ph idx="1"/>
          </p:nvPr>
        </p:nvSpPr>
        <p:spPr/>
        <p:txBody>
          <a:bodyPr>
            <a:normAutofit/>
          </a:bodyPr>
          <a:lstStyle/>
          <a:p>
            <a:r>
              <a:rPr lang="en-GB" sz="2800" dirty="0"/>
              <a:t>Query can use the same table more than once</a:t>
            </a:r>
          </a:p>
          <a:p>
            <a:pPr lvl="1"/>
            <a:r>
              <a:rPr lang="en-GB" sz="2400" dirty="0"/>
              <a:t>Each version given its own alias</a:t>
            </a:r>
          </a:p>
          <a:p>
            <a:r>
              <a:rPr lang="en-GB" sz="2800" dirty="0"/>
              <a:t>Aliases required to distinguish where each attribute comes from</a:t>
            </a:r>
          </a:p>
          <a:p>
            <a:pPr marL="0" indent="0">
              <a:buNone/>
            </a:pPr>
            <a:r>
              <a:rPr lang="en-GB" sz="2400" b="1" dirty="0"/>
              <a:t>Example</a:t>
            </a:r>
          </a:p>
          <a:p>
            <a:pPr>
              <a:spcBef>
                <a:spcPts val="1400"/>
              </a:spcBef>
            </a:pPr>
            <a:r>
              <a:rPr lang="en-GB" sz="2400" i="1" dirty="0"/>
              <a:t>List employees and their supervisor</a:t>
            </a:r>
          </a:p>
          <a:p>
            <a:pPr marL="0" indent="0">
              <a:buNone/>
            </a:pPr>
            <a:r>
              <a:rPr lang="en-GB" sz="1800" dirty="0">
                <a:latin typeface="Monaco" charset="0"/>
                <a:ea typeface="Monaco" charset="0"/>
                <a:cs typeface="Monaco" charset="0"/>
              </a:rPr>
              <a:t>	SELECT CONCAT(</a:t>
            </a:r>
            <a:r>
              <a:rPr lang="en-GB" sz="1800" dirty="0" err="1">
                <a:latin typeface="Monaco" charset="0"/>
                <a:ea typeface="Monaco" charset="0"/>
                <a:cs typeface="Monaco" charset="0"/>
              </a:rPr>
              <a:t>E.firstNames</a:t>
            </a:r>
            <a:r>
              <a:rPr lang="en-GB" sz="1800" dirty="0">
                <a:latin typeface="Monaco" charset="0"/>
                <a:ea typeface="Monaco" charset="0"/>
                <a:cs typeface="Monaco" charset="0"/>
              </a:rPr>
              <a:t>, ' ', </a:t>
            </a:r>
            <a:r>
              <a:rPr lang="en-GB" sz="1800" dirty="0" err="1">
                <a:latin typeface="Monaco" charset="0"/>
                <a:ea typeface="Monaco" charset="0"/>
                <a:cs typeface="Monaco" charset="0"/>
              </a:rPr>
              <a:t>E.lastName</a:t>
            </a:r>
            <a:r>
              <a:rPr lang="en-GB" sz="1800" dirty="0">
                <a:latin typeface="Monaco" charset="0"/>
                <a:ea typeface="Monaco" charset="0"/>
                <a:cs typeface="Monaco" charset="0"/>
              </a:rPr>
              <a:t>) AS </a:t>
            </a:r>
            <a:r>
              <a:rPr lang="en-GB" sz="1800" dirty="0" err="1">
                <a:latin typeface="Monaco" charset="0"/>
                <a:ea typeface="Monaco" charset="0"/>
                <a:cs typeface="Monaco" charset="0"/>
              </a:rPr>
              <a:t>EmployeeName</a:t>
            </a:r>
            <a:r>
              <a:rPr lang="en-GB" sz="1800" dirty="0">
                <a:latin typeface="Monaco" charset="0"/>
                <a:ea typeface="Monaco" charset="0"/>
                <a:cs typeface="Monaco" charset="0"/>
              </a:rPr>
              <a:t>,       </a:t>
            </a:r>
            <a:br>
              <a:rPr lang="en-GB" sz="1800" dirty="0">
                <a:latin typeface="Monaco" charset="0"/>
                <a:ea typeface="Monaco" charset="0"/>
                <a:cs typeface="Monaco" charset="0"/>
              </a:rPr>
            </a:br>
            <a:r>
              <a:rPr lang="en-GB" sz="1800" dirty="0">
                <a:latin typeface="Monaco" charset="0"/>
                <a:ea typeface="Monaco" charset="0"/>
                <a:cs typeface="Monaco" charset="0"/>
              </a:rPr>
              <a:t>       	CONCAT(</a:t>
            </a:r>
            <a:r>
              <a:rPr lang="en-GB" sz="1800" dirty="0" err="1">
                <a:latin typeface="Monaco" charset="0"/>
                <a:ea typeface="Monaco" charset="0"/>
                <a:cs typeface="Monaco" charset="0"/>
              </a:rPr>
              <a:t>S.firstNames</a:t>
            </a:r>
            <a:r>
              <a:rPr lang="en-GB" sz="1800" dirty="0">
                <a:latin typeface="Monaco" charset="0"/>
                <a:ea typeface="Monaco" charset="0"/>
                <a:cs typeface="Monaco" charset="0"/>
              </a:rPr>
              <a:t>, ' ', </a:t>
            </a:r>
            <a:r>
              <a:rPr lang="en-GB" sz="1800" dirty="0" err="1">
                <a:latin typeface="Monaco" charset="0"/>
                <a:ea typeface="Monaco" charset="0"/>
                <a:cs typeface="Monaco" charset="0"/>
              </a:rPr>
              <a:t>S.lastName</a:t>
            </a:r>
            <a:r>
              <a:rPr lang="en-GB" sz="1800" dirty="0">
                <a:latin typeface="Monaco" charset="0"/>
                <a:ea typeface="Monaco" charset="0"/>
                <a:cs typeface="Monaco" charset="0"/>
              </a:rPr>
              <a:t>) AS </a:t>
            </a:r>
            <a:r>
              <a:rPr lang="en-GB" sz="1800" dirty="0" err="1">
                <a:latin typeface="Monaco" charset="0"/>
                <a:ea typeface="Monaco" charset="0"/>
                <a:cs typeface="Monaco" charset="0"/>
              </a:rPr>
              <a:t>SupervisorName</a:t>
            </a:r>
            <a:br>
              <a:rPr lang="en-GB" sz="1800" dirty="0">
                <a:latin typeface="Monaco" charset="0"/>
                <a:ea typeface="Monaco" charset="0"/>
                <a:cs typeface="Monaco" charset="0"/>
              </a:rPr>
            </a:br>
            <a:r>
              <a:rPr lang="en-GB" sz="1800" dirty="0">
                <a:latin typeface="Monaco" charset="0"/>
                <a:ea typeface="Monaco" charset="0"/>
                <a:cs typeface="Monaco" charset="0"/>
              </a:rPr>
              <a:t>	FROM   </a:t>
            </a:r>
            <a:r>
              <a:rPr lang="en-GB" sz="1800" dirty="0" err="1">
                <a:latin typeface="Monaco" charset="0"/>
                <a:ea typeface="Monaco" charset="0"/>
                <a:cs typeface="Monaco" charset="0"/>
              </a:rPr>
              <a:t>DBEmployee</a:t>
            </a:r>
            <a:r>
              <a:rPr lang="en-GB" sz="1800" dirty="0">
                <a:latin typeface="Monaco" charset="0"/>
                <a:ea typeface="Monaco" charset="0"/>
                <a:cs typeface="Monaco" charset="0"/>
              </a:rPr>
              <a:t> AS E, </a:t>
            </a:r>
            <a:r>
              <a:rPr lang="en-GB" sz="1800" dirty="0" err="1">
                <a:latin typeface="Monaco" charset="0"/>
                <a:ea typeface="Monaco" charset="0"/>
                <a:cs typeface="Monaco" charset="0"/>
              </a:rPr>
              <a:t>DBEmployee</a:t>
            </a:r>
            <a:r>
              <a:rPr lang="en-GB" sz="1800" dirty="0">
                <a:latin typeface="Monaco" charset="0"/>
                <a:ea typeface="Monaco" charset="0"/>
                <a:cs typeface="Monaco" charset="0"/>
              </a:rPr>
              <a:t> AS S</a:t>
            </a:r>
            <a:br>
              <a:rPr lang="en-GB" sz="1800" dirty="0">
                <a:latin typeface="Monaco" charset="0"/>
                <a:ea typeface="Monaco" charset="0"/>
                <a:cs typeface="Monaco" charset="0"/>
              </a:rPr>
            </a:br>
            <a:r>
              <a:rPr lang="en-GB" sz="1800" dirty="0">
                <a:latin typeface="Monaco" charset="0"/>
                <a:ea typeface="Monaco" charset="0"/>
                <a:cs typeface="Monaco" charset="0"/>
              </a:rPr>
              <a:t>	WHERE  </a:t>
            </a:r>
            <a:r>
              <a:rPr lang="en-GB" sz="1800" dirty="0" err="1">
                <a:latin typeface="Monaco" charset="0"/>
                <a:ea typeface="Monaco" charset="0"/>
                <a:cs typeface="Monaco" charset="0"/>
              </a:rPr>
              <a:t>E.supssn</a:t>
            </a:r>
            <a:r>
              <a:rPr lang="en-GB" sz="1800" dirty="0">
                <a:latin typeface="Monaco" charset="0"/>
                <a:ea typeface="Monaco" charset="0"/>
                <a:cs typeface="Monaco" charset="0"/>
              </a:rPr>
              <a:t> = </a:t>
            </a:r>
            <a:r>
              <a:rPr lang="en-GB" sz="1800" dirty="0" err="1">
                <a:latin typeface="Monaco" charset="0"/>
                <a:ea typeface="Monaco" charset="0"/>
                <a:cs typeface="Monaco" charset="0"/>
              </a:rPr>
              <a:t>S.ssn</a:t>
            </a:r>
            <a:r>
              <a:rPr lang="en-GB" sz="1800" dirty="0">
                <a:latin typeface="Monaco" charset="0"/>
                <a:ea typeface="Monaco" charset="0"/>
                <a:cs typeface="Monaco" charset="0"/>
              </a:rPr>
              <a:t>;</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33</a:t>
            </a:fld>
            <a:endParaRPr lang="en-GB">
              <a:solidFill>
                <a:prstClr val="black">
                  <a:lumMod val="65000"/>
                  <a:lumOff val="35000"/>
                </a:prstClr>
              </a:solidFill>
            </a:endParaRPr>
          </a:p>
        </p:txBody>
      </p:sp>
    </p:spTree>
    <p:extLst>
      <p:ext uri="{BB962C8B-B14F-4D97-AF65-F5344CB8AC3E}">
        <p14:creationId xmlns:p14="http://schemas.microsoft.com/office/powerpoint/2010/main" val="18594820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Multi-table S-P-J</a:t>
            </a:r>
          </a:p>
        </p:txBody>
      </p:sp>
      <p:sp>
        <p:nvSpPr>
          <p:cNvPr id="3" name="Content Placeholder 2"/>
          <p:cNvSpPr>
            <a:spLocks noGrp="1"/>
          </p:cNvSpPr>
          <p:nvPr>
            <p:ph idx="1"/>
          </p:nvPr>
        </p:nvSpPr>
        <p:spPr/>
        <p:txBody>
          <a:bodyPr>
            <a:normAutofit lnSpcReduction="10000"/>
          </a:bodyPr>
          <a:lstStyle/>
          <a:p>
            <a:r>
              <a:rPr lang="en-GB" dirty="0"/>
              <a:t>Joins data from more than two tables</a:t>
            </a:r>
          </a:p>
          <a:p>
            <a:pPr marL="0" indent="0">
              <a:buNone/>
            </a:pPr>
            <a:r>
              <a:rPr lang="en-GB" sz="2400" b="1" dirty="0"/>
              <a:t>Example: </a:t>
            </a:r>
            <a:br>
              <a:rPr lang="en-GB" sz="2400" b="1" dirty="0"/>
            </a:br>
            <a:r>
              <a:rPr lang="en-GB" sz="2400" i="1" dirty="0"/>
              <a:t>Find the names of projects </a:t>
            </a:r>
            <a:br>
              <a:rPr lang="en-GB" sz="2400" i="1" dirty="0"/>
            </a:br>
            <a:r>
              <a:rPr lang="en-GB" sz="2400" i="1" dirty="0"/>
              <a:t>that Gordon Smith works on</a:t>
            </a:r>
          </a:p>
          <a:p>
            <a:pPr marL="0" indent="0">
              <a:buNone/>
            </a:pPr>
            <a:r>
              <a:rPr lang="en-GB" sz="2400" dirty="0">
                <a:latin typeface="Monaco" charset="0"/>
                <a:ea typeface="Monaco" charset="0"/>
                <a:cs typeface="Monaco" charset="0"/>
              </a:rPr>
              <a:t>SELECT </a:t>
            </a:r>
            <a:r>
              <a:rPr lang="en-GB" sz="2400" dirty="0" err="1">
                <a:latin typeface="Monaco" charset="0"/>
                <a:ea typeface="Monaco" charset="0"/>
                <a:cs typeface="Monaco" charset="0"/>
              </a:rPr>
              <a:t>P.pName</a:t>
            </a:r>
            <a:br>
              <a:rPr lang="en-GB" sz="2400" dirty="0">
                <a:latin typeface="Monaco" charset="0"/>
                <a:ea typeface="Monaco" charset="0"/>
                <a:cs typeface="Monaco" charset="0"/>
              </a:rPr>
            </a:br>
            <a:r>
              <a:rPr lang="en-GB" sz="2400" dirty="0">
                <a:latin typeface="Monaco" charset="0"/>
                <a:ea typeface="Monaco" charset="0"/>
                <a:cs typeface="Monaco" charset="0"/>
              </a:rPr>
              <a:t>FROM   </a:t>
            </a:r>
            <a:r>
              <a:rPr lang="en-GB" sz="2400" dirty="0" err="1">
                <a:latin typeface="Monaco" charset="0"/>
                <a:ea typeface="Monaco" charset="0"/>
                <a:cs typeface="Monaco" charset="0"/>
              </a:rPr>
              <a:t>DBEmployee</a:t>
            </a:r>
            <a:r>
              <a:rPr lang="en-GB" sz="2400" dirty="0">
                <a:latin typeface="Monaco" charset="0"/>
                <a:ea typeface="Monaco" charset="0"/>
                <a:cs typeface="Monaco" charset="0"/>
              </a:rPr>
              <a:t> AS E, </a:t>
            </a:r>
            <a:br>
              <a:rPr lang="en-GB" sz="2400" dirty="0">
                <a:latin typeface="Monaco" charset="0"/>
                <a:ea typeface="Monaco" charset="0"/>
                <a:cs typeface="Monaco" charset="0"/>
              </a:rPr>
            </a:br>
            <a:r>
              <a:rPr lang="en-GB" sz="2400" dirty="0">
                <a:latin typeface="Monaco" charset="0"/>
                <a:ea typeface="Monaco" charset="0"/>
                <a:cs typeface="Monaco" charset="0"/>
              </a:rPr>
              <a:t>       </a:t>
            </a:r>
            <a:r>
              <a:rPr lang="en-GB" sz="2400" dirty="0" err="1">
                <a:latin typeface="Monaco" charset="0"/>
                <a:ea typeface="Monaco" charset="0"/>
                <a:cs typeface="Monaco" charset="0"/>
              </a:rPr>
              <a:t>DBProject</a:t>
            </a:r>
            <a:r>
              <a:rPr lang="en-GB" sz="2400" dirty="0">
                <a:latin typeface="Monaco" charset="0"/>
                <a:ea typeface="Monaco" charset="0"/>
                <a:cs typeface="Monaco" charset="0"/>
              </a:rPr>
              <a:t> AS P, </a:t>
            </a:r>
            <a:br>
              <a:rPr lang="en-GB" sz="2400" dirty="0">
                <a:latin typeface="Monaco" charset="0"/>
                <a:ea typeface="Monaco" charset="0"/>
                <a:cs typeface="Monaco" charset="0"/>
              </a:rPr>
            </a:br>
            <a:r>
              <a:rPr lang="en-GB" sz="2400" dirty="0">
                <a:latin typeface="Monaco" charset="0"/>
                <a:ea typeface="Monaco" charset="0"/>
                <a:cs typeface="Monaco" charset="0"/>
              </a:rPr>
              <a:t>       </a:t>
            </a:r>
            <a:r>
              <a:rPr lang="en-GB" sz="2400" dirty="0" err="1">
                <a:latin typeface="Monaco" charset="0"/>
                <a:ea typeface="Monaco" charset="0"/>
                <a:cs typeface="Monaco" charset="0"/>
              </a:rPr>
              <a:t>DBWorksOn</a:t>
            </a:r>
            <a:r>
              <a:rPr lang="en-GB" sz="2400" dirty="0">
                <a:latin typeface="Monaco" charset="0"/>
                <a:ea typeface="Monaco" charset="0"/>
                <a:cs typeface="Monaco" charset="0"/>
              </a:rPr>
              <a:t> AS W</a:t>
            </a:r>
            <a:br>
              <a:rPr lang="en-GB" sz="2400" dirty="0">
                <a:latin typeface="Monaco" charset="0"/>
                <a:ea typeface="Monaco" charset="0"/>
                <a:cs typeface="Monaco" charset="0"/>
              </a:rPr>
            </a:br>
            <a:r>
              <a:rPr lang="en-GB" sz="2400" dirty="0">
                <a:latin typeface="Monaco" charset="0"/>
                <a:ea typeface="Monaco" charset="0"/>
                <a:cs typeface="Monaco" charset="0"/>
              </a:rPr>
              <a:t>WHERE  </a:t>
            </a:r>
            <a:r>
              <a:rPr lang="en-GB" sz="2400" dirty="0" err="1">
                <a:latin typeface="Monaco" charset="0"/>
                <a:ea typeface="Monaco" charset="0"/>
                <a:cs typeface="Monaco" charset="0"/>
              </a:rPr>
              <a:t>E.ssn</a:t>
            </a:r>
            <a:r>
              <a:rPr lang="en-GB" sz="2400" dirty="0">
                <a:latin typeface="Monaco" charset="0"/>
                <a:ea typeface="Monaco" charset="0"/>
                <a:cs typeface="Monaco" charset="0"/>
              </a:rPr>
              <a:t> = </a:t>
            </a:r>
            <a:r>
              <a:rPr lang="en-GB" sz="2400" dirty="0" err="1">
                <a:latin typeface="Monaco" charset="0"/>
                <a:ea typeface="Monaco" charset="0"/>
                <a:cs typeface="Monaco" charset="0"/>
              </a:rPr>
              <a:t>W.wssn</a:t>
            </a:r>
            <a:br>
              <a:rPr lang="en-GB" sz="2400" dirty="0">
                <a:latin typeface="Monaco" charset="0"/>
                <a:ea typeface="Monaco" charset="0"/>
                <a:cs typeface="Monaco" charset="0"/>
              </a:rPr>
            </a:br>
            <a:r>
              <a:rPr lang="en-GB" sz="2400" dirty="0">
                <a:latin typeface="Monaco" charset="0"/>
                <a:ea typeface="Monaco" charset="0"/>
                <a:cs typeface="Monaco" charset="0"/>
              </a:rPr>
              <a:t>AND    </a:t>
            </a:r>
            <a:r>
              <a:rPr lang="en-GB" sz="2400" dirty="0" err="1">
                <a:latin typeface="Monaco" charset="0"/>
                <a:ea typeface="Monaco" charset="0"/>
                <a:cs typeface="Monaco" charset="0"/>
              </a:rPr>
              <a:t>P.pNum</a:t>
            </a:r>
            <a:r>
              <a:rPr lang="en-GB" sz="2400" dirty="0">
                <a:latin typeface="Monaco" charset="0"/>
                <a:ea typeface="Monaco" charset="0"/>
                <a:cs typeface="Monaco" charset="0"/>
              </a:rPr>
              <a:t> = </a:t>
            </a:r>
            <a:r>
              <a:rPr lang="en-GB" sz="2400" dirty="0" err="1">
                <a:latin typeface="Monaco" charset="0"/>
                <a:ea typeface="Monaco" charset="0"/>
                <a:cs typeface="Monaco" charset="0"/>
              </a:rPr>
              <a:t>W.wpNum</a:t>
            </a:r>
            <a:br>
              <a:rPr lang="en-GB" sz="2400" dirty="0">
                <a:latin typeface="Monaco" charset="0"/>
                <a:ea typeface="Monaco" charset="0"/>
                <a:cs typeface="Monaco" charset="0"/>
              </a:rPr>
            </a:br>
            <a:r>
              <a:rPr lang="en-GB" sz="2400" dirty="0">
                <a:latin typeface="Monaco" charset="0"/>
                <a:ea typeface="Monaco" charset="0"/>
                <a:cs typeface="Monaco" charset="0"/>
              </a:rPr>
              <a:t>AND    </a:t>
            </a:r>
            <a:r>
              <a:rPr lang="en-GB" sz="2400" dirty="0" err="1">
                <a:latin typeface="Monaco" charset="0"/>
                <a:ea typeface="Monaco" charset="0"/>
                <a:cs typeface="Monaco" charset="0"/>
              </a:rPr>
              <a:t>E.lastName</a:t>
            </a:r>
            <a:r>
              <a:rPr lang="en-GB" sz="2400" dirty="0">
                <a:latin typeface="Monaco" charset="0"/>
                <a:ea typeface="Monaco" charset="0"/>
                <a:cs typeface="Monaco" charset="0"/>
              </a:rPr>
              <a:t> = 'Smith’</a:t>
            </a:r>
            <a:br>
              <a:rPr lang="en-GB" sz="2400" dirty="0">
                <a:latin typeface="Monaco" charset="0"/>
                <a:ea typeface="Monaco" charset="0"/>
                <a:cs typeface="Monaco" charset="0"/>
              </a:rPr>
            </a:br>
            <a:r>
              <a:rPr lang="en-GB" sz="2400" dirty="0">
                <a:latin typeface="Monaco" charset="0"/>
                <a:ea typeface="Monaco" charset="0"/>
                <a:cs typeface="Monaco" charset="0"/>
              </a:rPr>
              <a:t>AND    </a:t>
            </a:r>
            <a:r>
              <a:rPr lang="en-GB" sz="2400" dirty="0" err="1">
                <a:latin typeface="Monaco" charset="0"/>
                <a:ea typeface="Monaco" charset="0"/>
                <a:cs typeface="Monaco" charset="0"/>
              </a:rPr>
              <a:t>E.firstNames</a:t>
            </a:r>
            <a:r>
              <a:rPr lang="en-GB" sz="2400" dirty="0">
                <a:latin typeface="Monaco" charset="0"/>
                <a:ea typeface="Monaco" charset="0"/>
                <a:cs typeface="Monaco" charset="0"/>
              </a:rPr>
              <a:t> = 'Gordon';</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34</a:t>
            </a:fld>
            <a:endParaRPr lang="en-GB">
              <a:solidFill>
                <a:prstClr val="black">
                  <a:lumMod val="65000"/>
                  <a:lumOff val="35000"/>
                </a:prstClr>
              </a:solidFill>
            </a:endParaRPr>
          </a:p>
        </p:txBody>
      </p:sp>
      <p:pic>
        <p:nvPicPr>
          <p:cNvPr id="8" name="Picture 4"/>
          <p:cNvPicPr>
            <a:picLocks noGrp="1" noChangeAspect="1" noChangeArrowheads="1"/>
          </p:cNvPicPr>
          <p:nvPr>
            <p:ph sz="half" idx="4294967295"/>
          </p:nvPr>
        </p:nvPicPr>
        <p:blipFill>
          <a:blip r:embed="rId3">
            <a:extLst>
              <a:ext uri="{28A0092B-C50C-407E-A947-70E740481C1C}">
                <a14:useLocalDpi xmlns:a14="http://schemas.microsoft.com/office/drawing/2010/main" val="0"/>
              </a:ext>
            </a:extLst>
          </a:blip>
          <a:srcRect/>
          <a:stretch>
            <a:fillRect/>
          </a:stretch>
        </p:blipFill>
        <p:spPr bwMode="auto">
          <a:xfrm>
            <a:off x="5726877" y="2432928"/>
            <a:ext cx="5830503" cy="42159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672167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Set Operations</a:t>
            </a:r>
          </a:p>
        </p:txBody>
      </p:sp>
      <p:sp>
        <p:nvSpPr>
          <p:cNvPr id="3" name="Text Placeholder 2"/>
          <p:cNvSpPr>
            <a:spLocks noGrp="1"/>
          </p:cNvSpPr>
          <p:nvPr>
            <p:ph type="body" idx="1"/>
          </p:nvPr>
        </p:nvSpPr>
        <p:spPr/>
        <p:txBody>
          <a:bodyPr/>
          <a:lstStyle/>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35</a:t>
            </a:fld>
            <a:endParaRPr lang="en-GB">
              <a:solidFill>
                <a:prstClr val="black">
                  <a:lumMod val="65000"/>
                  <a:lumOff val="35000"/>
                </a:prstClr>
              </a:solidFill>
            </a:endParaRPr>
          </a:p>
        </p:txBody>
      </p:sp>
    </p:spTree>
    <p:extLst>
      <p:ext uri="{BB962C8B-B14F-4D97-AF65-F5344CB8AC3E}">
        <p14:creationId xmlns:p14="http://schemas.microsoft.com/office/powerpoint/2010/main" val="5885439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GB" dirty="0"/>
              <a:t>UNION Operator</a:t>
            </a:r>
          </a:p>
        </p:txBody>
      </p:sp>
      <p:sp>
        <p:nvSpPr>
          <p:cNvPr id="8" name="Content Placeholder 7"/>
          <p:cNvSpPr>
            <a:spLocks noGrp="1"/>
          </p:cNvSpPr>
          <p:nvPr>
            <p:ph sz="half" idx="1"/>
          </p:nvPr>
        </p:nvSpPr>
        <p:spPr>
          <a:xfrm>
            <a:off x="546148" y="1807093"/>
            <a:ext cx="5699669" cy="2811402"/>
          </a:xfrm>
        </p:spPr>
        <p:txBody>
          <a:bodyPr>
            <a:normAutofit fontScale="85000" lnSpcReduction="20000"/>
          </a:bodyPr>
          <a:lstStyle/>
          <a:p>
            <a:r>
              <a:rPr lang="en-GB" dirty="0"/>
              <a:t>Combines results from two or more select queries</a:t>
            </a:r>
          </a:p>
          <a:p>
            <a:pPr lvl="1">
              <a:spcBef>
                <a:spcPts val="800"/>
              </a:spcBef>
            </a:pPr>
            <a:r>
              <a:rPr lang="en-GB" dirty="0"/>
              <a:t>All of A and B</a:t>
            </a:r>
          </a:p>
          <a:p>
            <a:pPr lvl="1"/>
            <a:r>
              <a:rPr lang="en-GB" dirty="0"/>
              <a:t>UNION Removes duplicates </a:t>
            </a:r>
          </a:p>
          <a:p>
            <a:pPr>
              <a:spcBef>
                <a:spcPts val="800"/>
              </a:spcBef>
            </a:pPr>
            <a:r>
              <a:rPr lang="en-GB" dirty="0"/>
              <a:t>SELECT clause</a:t>
            </a:r>
          </a:p>
          <a:p>
            <a:pPr lvl="1"/>
            <a:r>
              <a:rPr lang="en-GB" b="1" dirty="0"/>
              <a:t>Same number </a:t>
            </a:r>
            <a:r>
              <a:rPr lang="en-GB" dirty="0"/>
              <a:t>of columns </a:t>
            </a:r>
          </a:p>
          <a:p>
            <a:pPr lvl="1"/>
            <a:r>
              <a:rPr lang="en-GB" dirty="0"/>
              <a:t>Need  not have the same name</a:t>
            </a:r>
          </a:p>
          <a:p>
            <a:pPr lvl="1"/>
            <a:r>
              <a:rPr lang="en-GB" dirty="0"/>
              <a:t>Must have </a:t>
            </a:r>
            <a:r>
              <a:rPr lang="en-GB" b="1" dirty="0"/>
              <a:t>similar</a:t>
            </a:r>
            <a:r>
              <a:rPr lang="en-GB" dirty="0"/>
              <a:t> type</a:t>
            </a:r>
          </a:p>
          <a:p>
            <a:pPr marL="0" indent="0">
              <a:buNone/>
            </a:pPr>
            <a:endParaRPr lang="en-GB" dirty="0"/>
          </a:p>
        </p:txBody>
      </p:sp>
      <p:sp>
        <p:nvSpPr>
          <p:cNvPr id="2" name="Content Placeholder 1">
            <a:extLst>
              <a:ext uri="{FF2B5EF4-FFF2-40B4-BE49-F238E27FC236}">
                <a16:creationId xmlns:a16="http://schemas.microsoft.com/office/drawing/2014/main" id="{3892B53B-D505-B040-95ED-4A2313F1A685}"/>
              </a:ext>
            </a:extLst>
          </p:cNvPr>
          <p:cNvSpPr>
            <a:spLocks noGrp="1"/>
          </p:cNvSpPr>
          <p:nvPr>
            <p:ph sz="half" idx="2"/>
          </p:nvPr>
        </p:nvSpPr>
        <p:spPr>
          <a:xfrm>
            <a:off x="6245818" y="1807093"/>
            <a:ext cx="5372444" cy="4810822"/>
          </a:xfrm>
        </p:spPr>
        <p:txBody>
          <a:bodyPr>
            <a:normAutofit fontScale="85000" lnSpcReduction="20000"/>
          </a:bodyPr>
          <a:lstStyle/>
          <a:p>
            <a:pPr marL="0" indent="0">
              <a:buNone/>
            </a:pPr>
            <a:r>
              <a:rPr lang="en-GB" b="1" dirty="0"/>
              <a:t>Example</a:t>
            </a:r>
          </a:p>
          <a:p>
            <a:r>
              <a:rPr lang="en-GB" i="1" dirty="0"/>
              <a:t>List supervisor and manager </a:t>
            </a:r>
            <a:r>
              <a:rPr lang="en-GB" i="1" dirty="0" err="1"/>
              <a:t>ssns</a:t>
            </a:r>
            <a:endParaRPr lang="en-GB" i="1" dirty="0"/>
          </a:p>
          <a:p>
            <a:pPr marL="0" indent="0">
              <a:buNone/>
            </a:pPr>
            <a:r>
              <a:rPr lang="en-GB" dirty="0">
                <a:latin typeface="Monaco" charset="0"/>
                <a:ea typeface="Monaco" charset="0"/>
                <a:cs typeface="Monaco" charset="0"/>
              </a:rPr>
              <a:t>  SELECT </a:t>
            </a:r>
            <a:r>
              <a:rPr lang="en-GB" dirty="0" err="1">
                <a:latin typeface="Monaco" charset="0"/>
                <a:ea typeface="Monaco" charset="0"/>
                <a:cs typeface="Monaco" charset="0"/>
              </a:rPr>
              <a:t>supssn</a:t>
            </a:r>
            <a:r>
              <a:rPr lang="en-GB" dirty="0">
                <a:latin typeface="Monaco" charset="0"/>
                <a:ea typeface="Monaco" charset="0"/>
                <a:cs typeface="Monaco" charset="0"/>
              </a:rPr>
              <a:t>		</a:t>
            </a:r>
            <a:br>
              <a:rPr lang="en-GB" dirty="0">
                <a:latin typeface="Monaco" charset="0"/>
                <a:ea typeface="Monaco" charset="0"/>
                <a:cs typeface="Monaco" charset="0"/>
              </a:rPr>
            </a:br>
            <a:r>
              <a:rPr lang="en-GB" dirty="0">
                <a:latin typeface="Monaco" charset="0"/>
                <a:ea typeface="Monaco" charset="0"/>
                <a:cs typeface="Monaco" charset="0"/>
              </a:rPr>
              <a:t>  FROM   </a:t>
            </a:r>
            <a:r>
              <a:rPr lang="en-GB" dirty="0" err="1">
                <a:latin typeface="Monaco" charset="0"/>
                <a:ea typeface="Monaco" charset="0"/>
                <a:cs typeface="Monaco" charset="0"/>
              </a:rPr>
              <a:t>DBEmployee</a:t>
            </a:r>
            <a:r>
              <a:rPr lang="en-GB" dirty="0">
                <a:latin typeface="Monaco" charset="0"/>
                <a:ea typeface="Monaco" charset="0"/>
                <a:cs typeface="Monaco" charset="0"/>
              </a:rPr>
              <a:t> </a:t>
            </a:r>
            <a:br>
              <a:rPr lang="en-GB" dirty="0">
                <a:latin typeface="Monaco" charset="0"/>
                <a:ea typeface="Monaco" charset="0"/>
                <a:cs typeface="Monaco" charset="0"/>
              </a:rPr>
            </a:br>
            <a:r>
              <a:rPr lang="en-GB" dirty="0">
                <a:latin typeface="Monaco" charset="0"/>
                <a:ea typeface="Monaco" charset="0"/>
                <a:cs typeface="Monaco" charset="0"/>
              </a:rPr>
              <a:t>UNION</a:t>
            </a:r>
            <a:br>
              <a:rPr lang="en-GB" dirty="0">
                <a:latin typeface="Monaco" charset="0"/>
                <a:ea typeface="Monaco" charset="0"/>
                <a:cs typeface="Monaco" charset="0"/>
              </a:rPr>
            </a:br>
            <a:r>
              <a:rPr lang="en-GB" dirty="0">
                <a:latin typeface="Monaco" charset="0"/>
                <a:ea typeface="Monaco" charset="0"/>
                <a:cs typeface="Monaco" charset="0"/>
              </a:rPr>
              <a:t>  SELECT </a:t>
            </a:r>
            <a:r>
              <a:rPr lang="en-GB" dirty="0" err="1">
                <a:latin typeface="Monaco" charset="0"/>
                <a:ea typeface="Monaco" charset="0"/>
                <a:cs typeface="Monaco" charset="0"/>
              </a:rPr>
              <a:t>mgrSsn</a:t>
            </a:r>
            <a:br>
              <a:rPr lang="en-GB" dirty="0">
                <a:latin typeface="Monaco" charset="0"/>
                <a:ea typeface="Monaco" charset="0"/>
                <a:cs typeface="Monaco" charset="0"/>
              </a:rPr>
            </a:br>
            <a:r>
              <a:rPr lang="en-GB" dirty="0">
                <a:latin typeface="Monaco" charset="0"/>
                <a:ea typeface="Monaco" charset="0"/>
                <a:cs typeface="Monaco" charset="0"/>
              </a:rPr>
              <a:t>  FROM   </a:t>
            </a:r>
            <a:r>
              <a:rPr lang="en-GB" dirty="0" err="1">
                <a:latin typeface="Monaco" charset="0"/>
                <a:ea typeface="Monaco" charset="0"/>
                <a:cs typeface="Monaco" charset="0"/>
              </a:rPr>
              <a:t>DBDepartment</a:t>
            </a:r>
            <a:r>
              <a:rPr lang="en-GB" dirty="0">
                <a:latin typeface="Monaco" charset="0"/>
                <a:ea typeface="Monaco" charset="0"/>
                <a:cs typeface="Monaco" charset="0"/>
              </a:rPr>
              <a:t>;</a:t>
            </a:r>
          </a:p>
          <a:p>
            <a:pPr marL="0" indent="0">
              <a:buNone/>
            </a:pPr>
            <a:r>
              <a:rPr lang="en-GB" dirty="0">
                <a:latin typeface="Monaco" charset="0"/>
                <a:ea typeface="Monaco" charset="0"/>
                <a:cs typeface="Monaco" charset="0"/>
              </a:rPr>
              <a:t>  SELECT </a:t>
            </a:r>
            <a:r>
              <a:rPr lang="en-GB" dirty="0" err="1">
                <a:latin typeface="Monaco" charset="0"/>
                <a:ea typeface="Monaco" charset="0"/>
                <a:cs typeface="Monaco" charset="0"/>
              </a:rPr>
              <a:t>supssn</a:t>
            </a:r>
            <a:br>
              <a:rPr lang="en-GB" dirty="0">
                <a:latin typeface="Monaco" charset="0"/>
                <a:ea typeface="Monaco" charset="0"/>
                <a:cs typeface="Monaco" charset="0"/>
              </a:rPr>
            </a:br>
            <a:r>
              <a:rPr lang="en-GB" dirty="0">
                <a:latin typeface="Monaco" charset="0"/>
                <a:ea typeface="Monaco" charset="0"/>
                <a:cs typeface="Monaco" charset="0"/>
              </a:rPr>
              <a:t>  FROM   </a:t>
            </a:r>
            <a:r>
              <a:rPr lang="en-GB" dirty="0" err="1">
                <a:latin typeface="Monaco" charset="0"/>
                <a:ea typeface="Monaco" charset="0"/>
                <a:cs typeface="Monaco" charset="0"/>
              </a:rPr>
              <a:t>DBEmployee</a:t>
            </a:r>
            <a:br>
              <a:rPr lang="en-GB" dirty="0">
                <a:latin typeface="Monaco" charset="0"/>
                <a:ea typeface="Monaco" charset="0"/>
                <a:cs typeface="Monaco" charset="0"/>
              </a:rPr>
            </a:br>
            <a:r>
              <a:rPr lang="en-GB" dirty="0">
                <a:latin typeface="Monaco" charset="0"/>
                <a:ea typeface="Monaco" charset="0"/>
                <a:cs typeface="Monaco" charset="0"/>
              </a:rPr>
              <a:t>UNION ALL</a:t>
            </a:r>
            <a:br>
              <a:rPr lang="en-GB" dirty="0">
                <a:latin typeface="Monaco" charset="0"/>
                <a:ea typeface="Monaco" charset="0"/>
                <a:cs typeface="Monaco" charset="0"/>
              </a:rPr>
            </a:br>
            <a:r>
              <a:rPr lang="en-GB" dirty="0">
                <a:latin typeface="Monaco" charset="0"/>
                <a:ea typeface="Monaco" charset="0"/>
                <a:cs typeface="Monaco" charset="0"/>
              </a:rPr>
              <a:t>  SELECT </a:t>
            </a:r>
            <a:r>
              <a:rPr lang="en-GB" dirty="0" err="1">
                <a:latin typeface="Monaco" charset="0"/>
                <a:ea typeface="Monaco" charset="0"/>
                <a:cs typeface="Monaco" charset="0"/>
              </a:rPr>
              <a:t>mgrSsn</a:t>
            </a:r>
            <a:br>
              <a:rPr lang="en-GB" dirty="0">
                <a:latin typeface="Monaco" charset="0"/>
                <a:ea typeface="Monaco" charset="0"/>
                <a:cs typeface="Monaco" charset="0"/>
              </a:rPr>
            </a:br>
            <a:r>
              <a:rPr lang="en-GB" dirty="0">
                <a:latin typeface="Monaco" charset="0"/>
                <a:ea typeface="Monaco" charset="0"/>
                <a:cs typeface="Monaco" charset="0"/>
              </a:rPr>
              <a:t>  FROM   </a:t>
            </a:r>
            <a:r>
              <a:rPr lang="en-GB" dirty="0" err="1">
                <a:latin typeface="Monaco" charset="0"/>
                <a:ea typeface="Monaco" charset="0"/>
                <a:cs typeface="Monaco" charset="0"/>
              </a:rPr>
              <a:t>DBDepartment</a:t>
            </a:r>
            <a:r>
              <a:rPr lang="en-GB" dirty="0">
                <a:latin typeface="Monaco" charset="0"/>
                <a:ea typeface="Monaco" charset="0"/>
                <a:cs typeface="Monaco" charset="0"/>
              </a:rPr>
              <a:t>;</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36</a:t>
            </a:fld>
            <a:endParaRPr lang="en-GB">
              <a:solidFill>
                <a:prstClr val="black">
                  <a:lumMod val="65000"/>
                  <a:lumOff val="35000"/>
                </a:prstClr>
              </a:solidFill>
            </a:endParaRPr>
          </a:p>
        </p:txBody>
      </p:sp>
      <p:grpSp>
        <p:nvGrpSpPr>
          <p:cNvPr id="9" name="Group 8"/>
          <p:cNvGrpSpPr/>
          <p:nvPr/>
        </p:nvGrpSpPr>
        <p:grpSpPr>
          <a:xfrm>
            <a:off x="1471340" y="4479013"/>
            <a:ext cx="3849283" cy="2237017"/>
            <a:chOff x="4773814" y="3045503"/>
            <a:chExt cx="3849283" cy="2237017"/>
          </a:xfrm>
        </p:grpSpPr>
        <p:sp>
          <p:nvSpPr>
            <p:cNvPr id="10" name="Freeform 9"/>
            <p:cNvSpPr/>
            <p:nvPr/>
          </p:nvSpPr>
          <p:spPr>
            <a:xfrm>
              <a:off x="4773814" y="3045503"/>
              <a:ext cx="2237017" cy="2237017"/>
            </a:xfrm>
            <a:custGeom>
              <a:avLst/>
              <a:gdLst>
                <a:gd name="connsiteX0" fmla="*/ 0 w 2237017"/>
                <a:gd name="connsiteY0" fmla="*/ 1118509 h 2237017"/>
                <a:gd name="connsiteX1" fmla="*/ 1118509 w 2237017"/>
                <a:gd name="connsiteY1" fmla="*/ 0 h 2237017"/>
                <a:gd name="connsiteX2" fmla="*/ 2237018 w 2237017"/>
                <a:gd name="connsiteY2" fmla="*/ 1118509 h 2237017"/>
                <a:gd name="connsiteX3" fmla="*/ 1118509 w 2237017"/>
                <a:gd name="connsiteY3" fmla="*/ 2237018 h 2237017"/>
                <a:gd name="connsiteX4" fmla="*/ 0 w 2237017"/>
                <a:gd name="connsiteY4" fmla="*/ 1118509 h 223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017" h="2237017">
                  <a:moveTo>
                    <a:pt x="0" y="1118509"/>
                  </a:moveTo>
                  <a:cubicBezTo>
                    <a:pt x="0" y="500774"/>
                    <a:pt x="500774" y="0"/>
                    <a:pt x="1118509" y="0"/>
                  </a:cubicBezTo>
                  <a:cubicBezTo>
                    <a:pt x="1736244" y="0"/>
                    <a:pt x="2237018" y="500774"/>
                    <a:pt x="2237018" y="1118509"/>
                  </a:cubicBezTo>
                  <a:cubicBezTo>
                    <a:pt x="2237018" y="1736244"/>
                    <a:pt x="1736244" y="2237018"/>
                    <a:pt x="1118509" y="2237018"/>
                  </a:cubicBezTo>
                  <a:cubicBezTo>
                    <a:pt x="500774" y="2237018"/>
                    <a:pt x="0" y="1736244"/>
                    <a:pt x="0" y="1118509"/>
                  </a:cubicBezTo>
                  <a:close/>
                </a:path>
              </a:pathLst>
            </a:custGeom>
          </p:spPr>
          <p:style>
            <a:lnRef idx="0">
              <a:schemeClr val="lt1">
                <a:hueOff val="0"/>
                <a:satOff val="0"/>
                <a:lumOff val="0"/>
                <a:alphaOff val="0"/>
              </a:schemeClr>
            </a:lnRef>
            <a:fillRef idx="3">
              <a:schemeClr val="accent3">
                <a:alpha val="50000"/>
                <a:hueOff val="0"/>
                <a:satOff val="0"/>
                <a:lumOff val="0"/>
                <a:alphaOff val="0"/>
              </a:schemeClr>
            </a:fillRef>
            <a:effectRef idx="0">
              <a:schemeClr val="accent3">
                <a:alpha val="50000"/>
                <a:hueOff val="0"/>
                <a:satOff val="0"/>
                <a:lumOff val="0"/>
                <a:alphaOff val="0"/>
              </a:schemeClr>
            </a:effectRef>
            <a:fontRef idx="minor">
              <a:schemeClr val="tx1"/>
            </a:fontRef>
          </p:style>
          <p:txBody>
            <a:bodyPr spcFirstLastPara="0" vert="horz" wrap="square" lIns="312377" tIns="263793" rIns="634828" bIns="263792" numCol="1" spcCol="1270" anchor="ctr" anchorCtr="0">
              <a:noAutofit/>
            </a:bodyPr>
            <a:lstStyle/>
            <a:p>
              <a:pPr algn="ctr" defTabSz="2889250">
                <a:lnSpc>
                  <a:spcPct val="90000"/>
                </a:lnSpc>
                <a:spcBef>
                  <a:spcPct val="0"/>
                </a:spcBef>
                <a:spcAft>
                  <a:spcPct val="35000"/>
                </a:spcAft>
              </a:pPr>
              <a:r>
                <a:rPr lang="en-GB" sz="6500" dirty="0"/>
                <a:t>A</a:t>
              </a:r>
            </a:p>
          </p:txBody>
        </p:sp>
        <p:sp>
          <p:nvSpPr>
            <p:cNvPr id="11" name="Freeform 10"/>
            <p:cNvSpPr/>
            <p:nvPr/>
          </p:nvSpPr>
          <p:spPr>
            <a:xfrm>
              <a:off x="6386080" y="3045503"/>
              <a:ext cx="2237017" cy="2237017"/>
            </a:xfrm>
            <a:custGeom>
              <a:avLst/>
              <a:gdLst>
                <a:gd name="connsiteX0" fmla="*/ 0 w 2237017"/>
                <a:gd name="connsiteY0" fmla="*/ 1118509 h 2237017"/>
                <a:gd name="connsiteX1" fmla="*/ 1118509 w 2237017"/>
                <a:gd name="connsiteY1" fmla="*/ 0 h 2237017"/>
                <a:gd name="connsiteX2" fmla="*/ 2237018 w 2237017"/>
                <a:gd name="connsiteY2" fmla="*/ 1118509 h 2237017"/>
                <a:gd name="connsiteX3" fmla="*/ 1118509 w 2237017"/>
                <a:gd name="connsiteY3" fmla="*/ 2237018 h 2237017"/>
                <a:gd name="connsiteX4" fmla="*/ 0 w 2237017"/>
                <a:gd name="connsiteY4" fmla="*/ 1118509 h 223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017" h="2237017">
                  <a:moveTo>
                    <a:pt x="0" y="1118509"/>
                  </a:moveTo>
                  <a:cubicBezTo>
                    <a:pt x="0" y="500774"/>
                    <a:pt x="500774" y="0"/>
                    <a:pt x="1118509" y="0"/>
                  </a:cubicBezTo>
                  <a:cubicBezTo>
                    <a:pt x="1736244" y="0"/>
                    <a:pt x="2237018" y="500774"/>
                    <a:pt x="2237018" y="1118509"/>
                  </a:cubicBezTo>
                  <a:cubicBezTo>
                    <a:pt x="2237018" y="1736244"/>
                    <a:pt x="1736244" y="2237018"/>
                    <a:pt x="1118509" y="2237018"/>
                  </a:cubicBezTo>
                  <a:cubicBezTo>
                    <a:pt x="500774" y="2237018"/>
                    <a:pt x="0" y="1736244"/>
                    <a:pt x="0" y="1118509"/>
                  </a:cubicBezTo>
                  <a:close/>
                </a:path>
              </a:pathLst>
            </a:custGeom>
          </p:spPr>
          <p:style>
            <a:lnRef idx="0">
              <a:schemeClr val="lt1">
                <a:hueOff val="0"/>
                <a:satOff val="0"/>
                <a:lumOff val="0"/>
                <a:alphaOff val="0"/>
              </a:schemeClr>
            </a:lnRef>
            <a:fillRef idx="3">
              <a:schemeClr val="accent3">
                <a:alpha val="50000"/>
                <a:hueOff val="9162382"/>
                <a:satOff val="-20169"/>
                <a:lumOff val="26273"/>
                <a:alphaOff val="0"/>
              </a:schemeClr>
            </a:fillRef>
            <a:effectRef idx="0">
              <a:schemeClr val="accent3">
                <a:alpha val="50000"/>
                <a:hueOff val="9162382"/>
                <a:satOff val="-20169"/>
                <a:lumOff val="26273"/>
                <a:alphaOff val="0"/>
              </a:schemeClr>
            </a:effectRef>
            <a:fontRef idx="minor">
              <a:schemeClr val="tx1"/>
            </a:fontRef>
          </p:style>
          <p:txBody>
            <a:bodyPr spcFirstLastPara="0" vert="horz" wrap="square" lIns="634829" tIns="263793" rIns="312376" bIns="263792" numCol="1" spcCol="1270" anchor="ctr" anchorCtr="0">
              <a:noAutofit/>
            </a:bodyPr>
            <a:lstStyle/>
            <a:p>
              <a:pPr algn="ctr" defTabSz="2889250">
                <a:lnSpc>
                  <a:spcPct val="90000"/>
                </a:lnSpc>
                <a:spcBef>
                  <a:spcPct val="0"/>
                </a:spcBef>
                <a:spcAft>
                  <a:spcPct val="35000"/>
                </a:spcAft>
              </a:pPr>
              <a:r>
                <a:rPr lang="en-GB" sz="6500"/>
                <a:t>B</a:t>
              </a:r>
            </a:p>
          </p:txBody>
        </p:sp>
      </p:grpSp>
    </p:spTree>
    <p:extLst>
      <p:ext uri="{BB962C8B-B14F-4D97-AF65-F5344CB8AC3E}">
        <p14:creationId xmlns:p14="http://schemas.microsoft.com/office/powerpoint/2010/main" val="15823813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Intersection</a:t>
            </a:r>
          </a:p>
        </p:txBody>
      </p:sp>
      <p:sp>
        <p:nvSpPr>
          <p:cNvPr id="7" name="Content Placeholder 6"/>
          <p:cNvSpPr>
            <a:spLocks noGrp="1"/>
          </p:cNvSpPr>
          <p:nvPr>
            <p:ph sz="half" idx="1"/>
          </p:nvPr>
        </p:nvSpPr>
        <p:spPr/>
        <p:txBody>
          <a:bodyPr>
            <a:normAutofit/>
          </a:bodyPr>
          <a:lstStyle/>
          <a:p>
            <a:r>
              <a:rPr lang="en-GB" sz="2400" dirty="0"/>
              <a:t>Overlap of A and B</a:t>
            </a:r>
          </a:p>
          <a:p>
            <a:pPr lvl="1"/>
            <a:r>
              <a:rPr lang="en-GB" dirty="0"/>
              <a:t>Shaded area</a:t>
            </a:r>
          </a:p>
          <a:p>
            <a:pPr lvl="1"/>
            <a:r>
              <a:rPr lang="en-GB" dirty="0"/>
              <a:t>Things that are both A and B</a:t>
            </a:r>
          </a:p>
          <a:p>
            <a:pPr>
              <a:spcBef>
                <a:spcPts val="800"/>
              </a:spcBef>
            </a:pPr>
            <a:r>
              <a:rPr lang="en-GB" sz="2400" dirty="0"/>
              <a:t>Not supported in MySQL</a:t>
            </a:r>
          </a:p>
          <a:p>
            <a:pPr>
              <a:spcBef>
                <a:spcPts val="800"/>
              </a:spcBef>
            </a:pPr>
            <a:r>
              <a:rPr lang="en-GB" sz="2400" dirty="0"/>
              <a:t>Same restrictions on select clause</a:t>
            </a:r>
          </a:p>
        </p:txBody>
      </p:sp>
      <p:sp>
        <p:nvSpPr>
          <p:cNvPr id="3" name="Content Placeholder 2">
            <a:extLst>
              <a:ext uri="{FF2B5EF4-FFF2-40B4-BE49-F238E27FC236}">
                <a16:creationId xmlns:a16="http://schemas.microsoft.com/office/drawing/2014/main" id="{FBE56D9C-7C0C-3F4E-9BCB-4D26CA84D8AC}"/>
              </a:ext>
            </a:extLst>
          </p:cNvPr>
          <p:cNvSpPr>
            <a:spLocks noGrp="1"/>
          </p:cNvSpPr>
          <p:nvPr>
            <p:ph sz="half" idx="2"/>
          </p:nvPr>
        </p:nvSpPr>
        <p:spPr/>
        <p:txBody>
          <a:bodyPr>
            <a:normAutofit/>
          </a:bodyPr>
          <a:lstStyle/>
          <a:p>
            <a:pPr marL="0" indent="0">
              <a:buNone/>
            </a:pPr>
            <a:r>
              <a:rPr lang="en-GB" sz="2400" b="1" dirty="0"/>
              <a:t>Example</a:t>
            </a:r>
          </a:p>
          <a:p>
            <a:r>
              <a:rPr lang="en-GB" sz="2400" i="1" dirty="0"/>
              <a:t>List </a:t>
            </a:r>
            <a:r>
              <a:rPr lang="en-GB" sz="2400" i="1" dirty="0" err="1"/>
              <a:t>ssns</a:t>
            </a:r>
            <a:r>
              <a:rPr lang="en-GB" sz="2400" i="1" dirty="0"/>
              <a:t> of employees who are both a supervisor and a manager</a:t>
            </a:r>
          </a:p>
          <a:p>
            <a:pPr marL="0" indent="0">
              <a:buNone/>
            </a:pPr>
            <a:r>
              <a:rPr lang="en-GB" sz="2400" dirty="0">
                <a:latin typeface="Monaco" charset="0"/>
                <a:ea typeface="Monaco" charset="0"/>
                <a:cs typeface="Monaco" charset="0"/>
              </a:rPr>
              <a:t>  SELECT </a:t>
            </a:r>
            <a:r>
              <a:rPr lang="en-GB" sz="2400" dirty="0" err="1">
                <a:latin typeface="Monaco" charset="0"/>
                <a:ea typeface="Monaco" charset="0"/>
                <a:cs typeface="Monaco" charset="0"/>
              </a:rPr>
              <a:t>supssn</a:t>
            </a:r>
            <a:br>
              <a:rPr lang="en-GB" sz="2400" dirty="0">
                <a:latin typeface="Monaco" charset="0"/>
                <a:ea typeface="Monaco" charset="0"/>
                <a:cs typeface="Monaco" charset="0"/>
              </a:rPr>
            </a:br>
            <a:r>
              <a:rPr lang="en-GB" sz="2400" dirty="0">
                <a:latin typeface="Monaco" charset="0"/>
                <a:ea typeface="Monaco" charset="0"/>
                <a:cs typeface="Monaco" charset="0"/>
              </a:rPr>
              <a:t>  FROM   </a:t>
            </a:r>
            <a:r>
              <a:rPr lang="en-GB" sz="2400" dirty="0" err="1">
                <a:latin typeface="Monaco" charset="0"/>
                <a:ea typeface="Monaco" charset="0"/>
                <a:cs typeface="Monaco" charset="0"/>
              </a:rPr>
              <a:t>DBEmployee</a:t>
            </a:r>
            <a:br>
              <a:rPr lang="en-GB" sz="2400" dirty="0">
                <a:latin typeface="Monaco" charset="0"/>
                <a:ea typeface="Monaco" charset="0"/>
                <a:cs typeface="Monaco" charset="0"/>
              </a:rPr>
            </a:br>
            <a:r>
              <a:rPr lang="en-GB" sz="2400" dirty="0">
                <a:latin typeface="Monaco" charset="0"/>
                <a:ea typeface="Monaco" charset="0"/>
                <a:cs typeface="Monaco" charset="0"/>
              </a:rPr>
              <a:t>INTERSECT</a:t>
            </a:r>
            <a:br>
              <a:rPr lang="en-GB" sz="2400" dirty="0">
                <a:latin typeface="Monaco" charset="0"/>
                <a:ea typeface="Monaco" charset="0"/>
                <a:cs typeface="Monaco" charset="0"/>
              </a:rPr>
            </a:br>
            <a:r>
              <a:rPr lang="en-GB" sz="2400" dirty="0">
                <a:latin typeface="Monaco" charset="0"/>
                <a:ea typeface="Monaco" charset="0"/>
                <a:cs typeface="Monaco" charset="0"/>
              </a:rPr>
              <a:t>  SELECT </a:t>
            </a:r>
            <a:r>
              <a:rPr lang="en-GB" sz="2400" dirty="0" err="1">
                <a:latin typeface="Monaco" charset="0"/>
                <a:ea typeface="Monaco" charset="0"/>
                <a:cs typeface="Monaco" charset="0"/>
              </a:rPr>
              <a:t>mgrSsn</a:t>
            </a:r>
            <a:br>
              <a:rPr lang="en-GB" sz="2400" dirty="0">
                <a:latin typeface="Monaco" charset="0"/>
                <a:ea typeface="Monaco" charset="0"/>
                <a:cs typeface="Monaco" charset="0"/>
              </a:rPr>
            </a:br>
            <a:r>
              <a:rPr lang="en-GB" sz="2400" dirty="0">
                <a:latin typeface="Monaco" charset="0"/>
                <a:ea typeface="Monaco" charset="0"/>
                <a:cs typeface="Monaco" charset="0"/>
              </a:rPr>
              <a:t>  FROM   </a:t>
            </a:r>
            <a:r>
              <a:rPr lang="en-GB" sz="2400" dirty="0" err="1">
                <a:latin typeface="Monaco" charset="0"/>
                <a:ea typeface="Monaco" charset="0"/>
                <a:cs typeface="Monaco" charset="0"/>
              </a:rPr>
              <a:t>DBDepartment</a:t>
            </a:r>
            <a:r>
              <a:rPr lang="en-GB" sz="2400" dirty="0">
                <a:latin typeface="Monaco" charset="0"/>
                <a:ea typeface="Monaco" charset="0"/>
                <a:cs typeface="Monaco" charset="0"/>
              </a:rPr>
              <a:t>;</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37</a:t>
            </a:fld>
            <a:endParaRPr lang="en-GB">
              <a:solidFill>
                <a:prstClr val="black">
                  <a:lumMod val="65000"/>
                  <a:lumOff val="35000"/>
                </a:prstClr>
              </a:solidFill>
            </a:endParaRPr>
          </a:p>
        </p:txBody>
      </p:sp>
      <p:grpSp>
        <p:nvGrpSpPr>
          <p:cNvPr id="10" name="Group 9"/>
          <p:cNvGrpSpPr/>
          <p:nvPr/>
        </p:nvGrpSpPr>
        <p:grpSpPr>
          <a:xfrm>
            <a:off x="1308128" y="4380898"/>
            <a:ext cx="3849283" cy="2237017"/>
            <a:chOff x="4773814" y="3045503"/>
            <a:chExt cx="3849283" cy="2237017"/>
          </a:xfrm>
        </p:grpSpPr>
        <p:sp>
          <p:nvSpPr>
            <p:cNvPr id="11" name="Freeform 10"/>
            <p:cNvSpPr/>
            <p:nvPr/>
          </p:nvSpPr>
          <p:spPr>
            <a:xfrm>
              <a:off x="4773814" y="3045503"/>
              <a:ext cx="2237017" cy="2237017"/>
            </a:xfrm>
            <a:custGeom>
              <a:avLst/>
              <a:gdLst>
                <a:gd name="connsiteX0" fmla="*/ 0 w 2237017"/>
                <a:gd name="connsiteY0" fmla="*/ 1118509 h 2237017"/>
                <a:gd name="connsiteX1" fmla="*/ 1118509 w 2237017"/>
                <a:gd name="connsiteY1" fmla="*/ 0 h 2237017"/>
                <a:gd name="connsiteX2" fmla="*/ 2237018 w 2237017"/>
                <a:gd name="connsiteY2" fmla="*/ 1118509 h 2237017"/>
                <a:gd name="connsiteX3" fmla="*/ 1118509 w 2237017"/>
                <a:gd name="connsiteY3" fmla="*/ 2237018 h 2237017"/>
                <a:gd name="connsiteX4" fmla="*/ 0 w 2237017"/>
                <a:gd name="connsiteY4" fmla="*/ 1118509 h 223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017" h="2237017">
                  <a:moveTo>
                    <a:pt x="0" y="1118509"/>
                  </a:moveTo>
                  <a:cubicBezTo>
                    <a:pt x="0" y="500774"/>
                    <a:pt x="500774" y="0"/>
                    <a:pt x="1118509" y="0"/>
                  </a:cubicBezTo>
                  <a:cubicBezTo>
                    <a:pt x="1736244" y="0"/>
                    <a:pt x="2237018" y="500774"/>
                    <a:pt x="2237018" y="1118509"/>
                  </a:cubicBezTo>
                  <a:cubicBezTo>
                    <a:pt x="2237018" y="1736244"/>
                    <a:pt x="1736244" y="2237018"/>
                    <a:pt x="1118509" y="2237018"/>
                  </a:cubicBezTo>
                  <a:cubicBezTo>
                    <a:pt x="500774" y="2237018"/>
                    <a:pt x="0" y="1736244"/>
                    <a:pt x="0" y="1118509"/>
                  </a:cubicBezTo>
                  <a:close/>
                </a:path>
              </a:pathLst>
            </a:custGeom>
          </p:spPr>
          <p:style>
            <a:lnRef idx="0">
              <a:schemeClr val="lt1">
                <a:hueOff val="0"/>
                <a:satOff val="0"/>
                <a:lumOff val="0"/>
                <a:alphaOff val="0"/>
              </a:schemeClr>
            </a:lnRef>
            <a:fillRef idx="3">
              <a:schemeClr val="accent3">
                <a:alpha val="50000"/>
                <a:hueOff val="0"/>
                <a:satOff val="0"/>
                <a:lumOff val="0"/>
                <a:alphaOff val="0"/>
              </a:schemeClr>
            </a:fillRef>
            <a:effectRef idx="0">
              <a:schemeClr val="accent3">
                <a:alpha val="50000"/>
                <a:hueOff val="0"/>
                <a:satOff val="0"/>
                <a:lumOff val="0"/>
                <a:alphaOff val="0"/>
              </a:schemeClr>
            </a:effectRef>
            <a:fontRef idx="minor">
              <a:schemeClr val="tx1"/>
            </a:fontRef>
          </p:style>
          <p:txBody>
            <a:bodyPr spcFirstLastPara="0" vert="horz" wrap="square" lIns="312377" tIns="263793" rIns="634828" bIns="263792" numCol="1" spcCol="1270" anchor="ctr" anchorCtr="0">
              <a:noAutofit/>
            </a:bodyPr>
            <a:lstStyle/>
            <a:p>
              <a:pPr algn="ctr" defTabSz="2889250">
                <a:lnSpc>
                  <a:spcPct val="90000"/>
                </a:lnSpc>
                <a:spcBef>
                  <a:spcPct val="0"/>
                </a:spcBef>
                <a:spcAft>
                  <a:spcPct val="35000"/>
                </a:spcAft>
              </a:pPr>
              <a:r>
                <a:rPr lang="en-GB" sz="6500" dirty="0"/>
                <a:t>A</a:t>
              </a:r>
            </a:p>
          </p:txBody>
        </p:sp>
        <p:sp>
          <p:nvSpPr>
            <p:cNvPr id="12" name="Freeform 11"/>
            <p:cNvSpPr/>
            <p:nvPr/>
          </p:nvSpPr>
          <p:spPr>
            <a:xfrm>
              <a:off x="6386080" y="3045503"/>
              <a:ext cx="2237017" cy="2237017"/>
            </a:xfrm>
            <a:custGeom>
              <a:avLst/>
              <a:gdLst>
                <a:gd name="connsiteX0" fmla="*/ 0 w 2237017"/>
                <a:gd name="connsiteY0" fmla="*/ 1118509 h 2237017"/>
                <a:gd name="connsiteX1" fmla="*/ 1118509 w 2237017"/>
                <a:gd name="connsiteY1" fmla="*/ 0 h 2237017"/>
                <a:gd name="connsiteX2" fmla="*/ 2237018 w 2237017"/>
                <a:gd name="connsiteY2" fmla="*/ 1118509 h 2237017"/>
                <a:gd name="connsiteX3" fmla="*/ 1118509 w 2237017"/>
                <a:gd name="connsiteY3" fmla="*/ 2237018 h 2237017"/>
                <a:gd name="connsiteX4" fmla="*/ 0 w 2237017"/>
                <a:gd name="connsiteY4" fmla="*/ 1118509 h 223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017" h="2237017">
                  <a:moveTo>
                    <a:pt x="0" y="1118509"/>
                  </a:moveTo>
                  <a:cubicBezTo>
                    <a:pt x="0" y="500774"/>
                    <a:pt x="500774" y="0"/>
                    <a:pt x="1118509" y="0"/>
                  </a:cubicBezTo>
                  <a:cubicBezTo>
                    <a:pt x="1736244" y="0"/>
                    <a:pt x="2237018" y="500774"/>
                    <a:pt x="2237018" y="1118509"/>
                  </a:cubicBezTo>
                  <a:cubicBezTo>
                    <a:pt x="2237018" y="1736244"/>
                    <a:pt x="1736244" y="2237018"/>
                    <a:pt x="1118509" y="2237018"/>
                  </a:cubicBezTo>
                  <a:cubicBezTo>
                    <a:pt x="500774" y="2237018"/>
                    <a:pt x="0" y="1736244"/>
                    <a:pt x="0" y="1118509"/>
                  </a:cubicBezTo>
                  <a:close/>
                </a:path>
              </a:pathLst>
            </a:custGeom>
          </p:spPr>
          <p:style>
            <a:lnRef idx="0">
              <a:schemeClr val="lt1">
                <a:hueOff val="0"/>
                <a:satOff val="0"/>
                <a:lumOff val="0"/>
                <a:alphaOff val="0"/>
              </a:schemeClr>
            </a:lnRef>
            <a:fillRef idx="3">
              <a:schemeClr val="accent3">
                <a:alpha val="50000"/>
                <a:hueOff val="9162382"/>
                <a:satOff val="-20169"/>
                <a:lumOff val="26273"/>
                <a:alphaOff val="0"/>
              </a:schemeClr>
            </a:fillRef>
            <a:effectRef idx="0">
              <a:schemeClr val="accent3">
                <a:alpha val="50000"/>
                <a:hueOff val="9162382"/>
                <a:satOff val="-20169"/>
                <a:lumOff val="26273"/>
                <a:alphaOff val="0"/>
              </a:schemeClr>
            </a:effectRef>
            <a:fontRef idx="minor">
              <a:schemeClr val="tx1"/>
            </a:fontRef>
          </p:style>
          <p:txBody>
            <a:bodyPr spcFirstLastPara="0" vert="horz" wrap="square" lIns="634829" tIns="263793" rIns="312376" bIns="263792" numCol="1" spcCol="1270" anchor="ctr" anchorCtr="0">
              <a:noAutofit/>
            </a:bodyPr>
            <a:lstStyle/>
            <a:p>
              <a:pPr algn="ctr" defTabSz="2889250">
                <a:lnSpc>
                  <a:spcPct val="90000"/>
                </a:lnSpc>
                <a:spcBef>
                  <a:spcPct val="0"/>
                </a:spcBef>
                <a:spcAft>
                  <a:spcPct val="35000"/>
                </a:spcAft>
              </a:pPr>
              <a:r>
                <a:rPr lang="en-GB" sz="6500"/>
                <a:t>B</a:t>
              </a:r>
            </a:p>
          </p:txBody>
        </p:sp>
      </p:grpSp>
    </p:spTree>
    <p:extLst>
      <p:ext uri="{BB962C8B-B14F-4D97-AF65-F5344CB8AC3E}">
        <p14:creationId xmlns:p14="http://schemas.microsoft.com/office/powerpoint/2010/main" val="4651037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Except</a:t>
            </a:r>
          </a:p>
        </p:txBody>
      </p:sp>
      <p:sp>
        <p:nvSpPr>
          <p:cNvPr id="7" name="Content Placeholder 6"/>
          <p:cNvSpPr>
            <a:spLocks noGrp="1"/>
          </p:cNvSpPr>
          <p:nvPr>
            <p:ph sz="half" idx="1"/>
          </p:nvPr>
        </p:nvSpPr>
        <p:spPr/>
        <p:txBody>
          <a:bodyPr>
            <a:normAutofit/>
          </a:bodyPr>
          <a:lstStyle/>
          <a:p>
            <a:r>
              <a:rPr lang="en-GB" dirty="0"/>
              <a:t>Items of A that are not in  B</a:t>
            </a:r>
          </a:p>
          <a:p>
            <a:pPr lvl="1"/>
            <a:r>
              <a:rPr lang="en-GB" sz="2800" dirty="0"/>
              <a:t>Yellow area</a:t>
            </a:r>
          </a:p>
          <a:p>
            <a:pPr>
              <a:spcBef>
                <a:spcPts val="800"/>
              </a:spcBef>
            </a:pPr>
            <a:r>
              <a:rPr lang="en-GB" dirty="0"/>
              <a:t>Not supported in MySQL</a:t>
            </a:r>
          </a:p>
          <a:p>
            <a:pPr>
              <a:spcBef>
                <a:spcPts val="800"/>
              </a:spcBef>
            </a:pPr>
            <a:r>
              <a:rPr lang="en-GB" dirty="0"/>
              <a:t>Same restrictions on select clause</a:t>
            </a:r>
          </a:p>
        </p:txBody>
      </p:sp>
      <p:sp>
        <p:nvSpPr>
          <p:cNvPr id="3" name="Content Placeholder 2">
            <a:extLst>
              <a:ext uri="{FF2B5EF4-FFF2-40B4-BE49-F238E27FC236}">
                <a16:creationId xmlns:a16="http://schemas.microsoft.com/office/drawing/2014/main" id="{2D44A1DE-2F14-A249-B46D-5FEEE75AADB8}"/>
              </a:ext>
            </a:extLst>
          </p:cNvPr>
          <p:cNvSpPr>
            <a:spLocks noGrp="1"/>
          </p:cNvSpPr>
          <p:nvPr>
            <p:ph sz="half" idx="2"/>
          </p:nvPr>
        </p:nvSpPr>
        <p:spPr/>
        <p:txBody>
          <a:bodyPr>
            <a:normAutofit/>
          </a:bodyPr>
          <a:lstStyle/>
          <a:p>
            <a:pPr marL="0" indent="0">
              <a:buNone/>
            </a:pPr>
            <a:r>
              <a:rPr lang="en-GB" sz="2400" b="1" dirty="0"/>
              <a:t>Example</a:t>
            </a:r>
          </a:p>
          <a:p>
            <a:r>
              <a:rPr lang="en-GB" sz="2400" i="1" dirty="0"/>
              <a:t>Find supervisors who are not managers</a:t>
            </a:r>
          </a:p>
          <a:p>
            <a:pPr marL="0" indent="0">
              <a:buNone/>
            </a:pPr>
            <a:r>
              <a:rPr lang="en-GB" sz="2400" dirty="0">
                <a:latin typeface="Monaco" charset="0"/>
                <a:ea typeface="Monaco" charset="0"/>
                <a:cs typeface="Monaco" charset="0"/>
              </a:rPr>
              <a:t>SELECT </a:t>
            </a:r>
            <a:r>
              <a:rPr lang="en-GB" sz="2400" dirty="0" err="1">
                <a:latin typeface="Monaco" charset="0"/>
                <a:ea typeface="Monaco" charset="0"/>
                <a:cs typeface="Monaco" charset="0"/>
              </a:rPr>
              <a:t>supssn</a:t>
            </a:r>
            <a:br>
              <a:rPr lang="en-GB" sz="2400" dirty="0">
                <a:latin typeface="Monaco" charset="0"/>
                <a:ea typeface="Monaco" charset="0"/>
                <a:cs typeface="Monaco" charset="0"/>
              </a:rPr>
            </a:br>
            <a:r>
              <a:rPr lang="en-GB" sz="2400" dirty="0">
                <a:latin typeface="Monaco" charset="0"/>
                <a:ea typeface="Monaco" charset="0"/>
                <a:cs typeface="Monaco" charset="0"/>
              </a:rPr>
              <a:t>FROM   </a:t>
            </a:r>
            <a:r>
              <a:rPr lang="en-GB" sz="2400" dirty="0" err="1">
                <a:latin typeface="Monaco" charset="0"/>
                <a:ea typeface="Monaco" charset="0"/>
                <a:cs typeface="Monaco" charset="0"/>
              </a:rPr>
              <a:t>DBEmployee</a:t>
            </a:r>
            <a:br>
              <a:rPr lang="en-GB" sz="2400" dirty="0">
                <a:latin typeface="Monaco" charset="0"/>
                <a:ea typeface="Monaco" charset="0"/>
                <a:cs typeface="Monaco" charset="0"/>
              </a:rPr>
            </a:br>
            <a:r>
              <a:rPr lang="en-GB" sz="2400" dirty="0">
                <a:latin typeface="Monaco" charset="0"/>
                <a:ea typeface="Monaco" charset="0"/>
                <a:cs typeface="Monaco" charset="0"/>
              </a:rPr>
              <a:t>EXCEPT</a:t>
            </a:r>
            <a:br>
              <a:rPr lang="en-GB" sz="2400" dirty="0">
                <a:latin typeface="Monaco" charset="0"/>
                <a:ea typeface="Monaco" charset="0"/>
                <a:cs typeface="Monaco" charset="0"/>
              </a:rPr>
            </a:br>
            <a:r>
              <a:rPr lang="en-GB" sz="2400" dirty="0">
                <a:latin typeface="Monaco" charset="0"/>
                <a:ea typeface="Monaco" charset="0"/>
                <a:cs typeface="Monaco" charset="0"/>
              </a:rPr>
              <a:t>SELECT </a:t>
            </a:r>
            <a:r>
              <a:rPr lang="en-GB" sz="2400" dirty="0" err="1">
                <a:latin typeface="Monaco" charset="0"/>
                <a:ea typeface="Monaco" charset="0"/>
                <a:cs typeface="Monaco" charset="0"/>
              </a:rPr>
              <a:t>mgrSsn</a:t>
            </a:r>
            <a:br>
              <a:rPr lang="en-GB" sz="2400" dirty="0">
                <a:latin typeface="Monaco" charset="0"/>
                <a:ea typeface="Monaco" charset="0"/>
                <a:cs typeface="Monaco" charset="0"/>
              </a:rPr>
            </a:br>
            <a:r>
              <a:rPr lang="en-GB" sz="2400" dirty="0">
                <a:latin typeface="Monaco" charset="0"/>
                <a:ea typeface="Monaco" charset="0"/>
                <a:cs typeface="Monaco" charset="0"/>
              </a:rPr>
              <a:t>FROM   </a:t>
            </a:r>
            <a:r>
              <a:rPr lang="en-GB" sz="2400" dirty="0" err="1">
                <a:latin typeface="Monaco" charset="0"/>
                <a:ea typeface="Monaco" charset="0"/>
                <a:cs typeface="Monaco" charset="0"/>
              </a:rPr>
              <a:t>DBDepartment</a:t>
            </a:r>
            <a:r>
              <a:rPr lang="en-GB" sz="2400" dirty="0">
                <a:latin typeface="Monaco" charset="0"/>
                <a:ea typeface="Monaco" charset="0"/>
                <a:cs typeface="Monaco" charset="0"/>
              </a:rPr>
              <a:t>;</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38</a:t>
            </a:fld>
            <a:endParaRPr lang="en-GB">
              <a:solidFill>
                <a:prstClr val="black">
                  <a:lumMod val="65000"/>
                  <a:lumOff val="35000"/>
                </a:prstClr>
              </a:solidFill>
            </a:endParaRPr>
          </a:p>
        </p:txBody>
      </p:sp>
      <p:grpSp>
        <p:nvGrpSpPr>
          <p:cNvPr id="10" name="Group 9"/>
          <p:cNvGrpSpPr/>
          <p:nvPr/>
        </p:nvGrpSpPr>
        <p:grpSpPr>
          <a:xfrm>
            <a:off x="1308128" y="4332063"/>
            <a:ext cx="3849283" cy="2237017"/>
            <a:chOff x="4773814" y="3045503"/>
            <a:chExt cx="3849283" cy="2237017"/>
          </a:xfrm>
        </p:grpSpPr>
        <p:sp>
          <p:nvSpPr>
            <p:cNvPr id="11" name="Freeform 10"/>
            <p:cNvSpPr/>
            <p:nvPr/>
          </p:nvSpPr>
          <p:spPr>
            <a:xfrm>
              <a:off x="4773814" y="3045503"/>
              <a:ext cx="2237017" cy="2237017"/>
            </a:xfrm>
            <a:custGeom>
              <a:avLst/>
              <a:gdLst>
                <a:gd name="connsiteX0" fmla="*/ 0 w 2237017"/>
                <a:gd name="connsiteY0" fmla="*/ 1118509 h 2237017"/>
                <a:gd name="connsiteX1" fmla="*/ 1118509 w 2237017"/>
                <a:gd name="connsiteY1" fmla="*/ 0 h 2237017"/>
                <a:gd name="connsiteX2" fmla="*/ 2237018 w 2237017"/>
                <a:gd name="connsiteY2" fmla="*/ 1118509 h 2237017"/>
                <a:gd name="connsiteX3" fmla="*/ 1118509 w 2237017"/>
                <a:gd name="connsiteY3" fmla="*/ 2237018 h 2237017"/>
                <a:gd name="connsiteX4" fmla="*/ 0 w 2237017"/>
                <a:gd name="connsiteY4" fmla="*/ 1118509 h 223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017" h="2237017">
                  <a:moveTo>
                    <a:pt x="0" y="1118509"/>
                  </a:moveTo>
                  <a:cubicBezTo>
                    <a:pt x="0" y="500774"/>
                    <a:pt x="500774" y="0"/>
                    <a:pt x="1118509" y="0"/>
                  </a:cubicBezTo>
                  <a:cubicBezTo>
                    <a:pt x="1736244" y="0"/>
                    <a:pt x="2237018" y="500774"/>
                    <a:pt x="2237018" y="1118509"/>
                  </a:cubicBezTo>
                  <a:cubicBezTo>
                    <a:pt x="2237018" y="1736244"/>
                    <a:pt x="1736244" y="2237018"/>
                    <a:pt x="1118509" y="2237018"/>
                  </a:cubicBezTo>
                  <a:cubicBezTo>
                    <a:pt x="500774" y="2237018"/>
                    <a:pt x="0" y="1736244"/>
                    <a:pt x="0" y="1118509"/>
                  </a:cubicBezTo>
                  <a:close/>
                </a:path>
              </a:pathLst>
            </a:custGeom>
          </p:spPr>
          <p:style>
            <a:lnRef idx="0">
              <a:schemeClr val="lt1">
                <a:hueOff val="0"/>
                <a:satOff val="0"/>
                <a:lumOff val="0"/>
                <a:alphaOff val="0"/>
              </a:schemeClr>
            </a:lnRef>
            <a:fillRef idx="3">
              <a:schemeClr val="accent3">
                <a:alpha val="50000"/>
                <a:hueOff val="0"/>
                <a:satOff val="0"/>
                <a:lumOff val="0"/>
                <a:alphaOff val="0"/>
              </a:schemeClr>
            </a:fillRef>
            <a:effectRef idx="0">
              <a:schemeClr val="accent3">
                <a:alpha val="50000"/>
                <a:hueOff val="0"/>
                <a:satOff val="0"/>
                <a:lumOff val="0"/>
                <a:alphaOff val="0"/>
              </a:schemeClr>
            </a:effectRef>
            <a:fontRef idx="minor">
              <a:schemeClr val="tx1"/>
            </a:fontRef>
          </p:style>
          <p:txBody>
            <a:bodyPr spcFirstLastPara="0" vert="horz" wrap="square" lIns="312377" tIns="263793" rIns="634828" bIns="263792" numCol="1" spcCol="1270" anchor="ctr" anchorCtr="0">
              <a:noAutofit/>
            </a:bodyPr>
            <a:lstStyle/>
            <a:p>
              <a:pPr algn="ctr" defTabSz="2889250">
                <a:lnSpc>
                  <a:spcPct val="90000"/>
                </a:lnSpc>
                <a:spcBef>
                  <a:spcPct val="0"/>
                </a:spcBef>
                <a:spcAft>
                  <a:spcPct val="35000"/>
                </a:spcAft>
              </a:pPr>
              <a:r>
                <a:rPr lang="en-GB" sz="6500" dirty="0"/>
                <a:t>A</a:t>
              </a:r>
            </a:p>
          </p:txBody>
        </p:sp>
        <p:sp>
          <p:nvSpPr>
            <p:cNvPr id="12" name="Freeform 11"/>
            <p:cNvSpPr/>
            <p:nvPr/>
          </p:nvSpPr>
          <p:spPr>
            <a:xfrm>
              <a:off x="6386080" y="3045503"/>
              <a:ext cx="2237017" cy="2237017"/>
            </a:xfrm>
            <a:custGeom>
              <a:avLst/>
              <a:gdLst>
                <a:gd name="connsiteX0" fmla="*/ 0 w 2237017"/>
                <a:gd name="connsiteY0" fmla="*/ 1118509 h 2237017"/>
                <a:gd name="connsiteX1" fmla="*/ 1118509 w 2237017"/>
                <a:gd name="connsiteY1" fmla="*/ 0 h 2237017"/>
                <a:gd name="connsiteX2" fmla="*/ 2237018 w 2237017"/>
                <a:gd name="connsiteY2" fmla="*/ 1118509 h 2237017"/>
                <a:gd name="connsiteX3" fmla="*/ 1118509 w 2237017"/>
                <a:gd name="connsiteY3" fmla="*/ 2237018 h 2237017"/>
                <a:gd name="connsiteX4" fmla="*/ 0 w 2237017"/>
                <a:gd name="connsiteY4" fmla="*/ 1118509 h 223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017" h="2237017">
                  <a:moveTo>
                    <a:pt x="0" y="1118509"/>
                  </a:moveTo>
                  <a:cubicBezTo>
                    <a:pt x="0" y="500774"/>
                    <a:pt x="500774" y="0"/>
                    <a:pt x="1118509" y="0"/>
                  </a:cubicBezTo>
                  <a:cubicBezTo>
                    <a:pt x="1736244" y="0"/>
                    <a:pt x="2237018" y="500774"/>
                    <a:pt x="2237018" y="1118509"/>
                  </a:cubicBezTo>
                  <a:cubicBezTo>
                    <a:pt x="2237018" y="1736244"/>
                    <a:pt x="1736244" y="2237018"/>
                    <a:pt x="1118509" y="2237018"/>
                  </a:cubicBezTo>
                  <a:cubicBezTo>
                    <a:pt x="500774" y="2237018"/>
                    <a:pt x="0" y="1736244"/>
                    <a:pt x="0" y="1118509"/>
                  </a:cubicBezTo>
                  <a:close/>
                </a:path>
              </a:pathLst>
            </a:custGeom>
            <a:solidFill>
              <a:schemeClr val="accent3">
                <a:hueOff val="9162382"/>
                <a:satOff val="-20169"/>
                <a:lumOff val="26273"/>
                <a:shade val="80000"/>
              </a:schemeClr>
            </a:solidFill>
          </p:spPr>
          <p:style>
            <a:lnRef idx="0">
              <a:schemeClr val="lt1">
                <a:hueOff val="0"/>
                <a:satOff val="0"/>
                <a:lumOff val="0"/>
                <a:alphaOff val="0"/>
              </a:schemeClr>
            </a:lnRef>
            <a:fillRef idx="3">
              <a:schemeClr val="accent3">
                <a:alpha val="50000"/>
                <a:hueOff val="9162382"/>
                <a:satOff val="-20169"/>
                <a:lumOff val="26273"/>
                <a:alphaOff val="0"/>
              </a:schemeClr>
            </a:fillRef>
            <a:effectRef idx="0">
              <a:schemeClr val="accent3">
                <a:alpha val="50000"/>
                <a:hueOff val="9162382"/>
                <a:satOff val="-20169"/>
                <a:lumOff val="26273"/>
                <a:alphaOff val="0"/>
              </a:schemeClr>
            </a:effectRef>
            <a:fontRef idx="minor">
              <a:schemeClr val="tx1"/>
            </a:fontRef>
          </p:style>
          <p:txBody>
            <a:bodyPr spcFirstLastPara="0" vert="horz" wrap="square" lIns="634829" tIns="263793" rIns="312376" bIns="263792" numCol="1" spcCol="1270" anchor="ctr" anchorCtr="0">
              <a:noAutofit/>
            </a:bodyPr>
            <a:lstStyle/>
            <a:p>
              <a:pPr algn="ctr" defTabSz="2889250">
                <a:lnSpc>
                  <a:spcPct val="90000"/>
                </a:lnSpc>
                <a:spcBef>
                  <a:spcPct val="0"/>
                </a:spcBef>
                <a:spcAft>
                  <a:spcPct val="35000"/>
                </a:spcAft>
              </a:pPr>
              <a:r>
                <a:rPr lang="en-GB" sz="6500"/>
                <a:t>B</a:t>
              </a:r>
            </a:p>
          </p:txBody>
        </p:sp>
      </p:grpSp>
    </p:spTree>
    <p:extLst>
      <p:ext uri="{BB962C8B-B14F-4D97-AF65-F5344CB8AC3E}">
        <p14:creationId xmlns:p14="http://schemas.microsoft.com/office/powerpoint/2010/main" val="107382921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Nested Queries</a:t>
            </a:r>
          </a:p>
        </p:txBody>
      </p:sp>
      <p:sp>
        <p:nvSpPr>
          <p:cNvPr id="3" name="Text Placeholder 2"/>
          <p:cNvSpPr>
            <a:spLocks noGrp="1"/>
          </p:cNvSpPr>
          <p:nvPr>
            <p:ph type="body" idx="1"/>
          </p:nvPr>
        </p:nvSpPr>
        <p:spPr/>
        <p:txBody>
          <a:bodyPr/>
          <a:lstStyle/>
          <a:p>
            <a:endParaRPr lang="en-GB"/>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39</a:t>
            </a:fld>
            <a:endParaRPr lang="en-GB">
              <a:solidFill>
                <a:prstClr val="black">
                  <a:lumMod val="65000"/>
                  <a:lumOff val="35000"/>
                </a:prstClr>
              </a:solidFill>
            </a:endParaRPr>
          </a:p>
        </p:txBody>
      </p:sp>
    </p:spTree>
    <p:extLst>
      <p:ext uri="{BB962C8B-B14F-4D97-AF65-F5344CB8AC3E}">
        <p14:creationId xmlns:p14="http://schemas.microsoft.com/office/powerpoint/2010/main" val="1171616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B1506-011C-5246-A3F3-C04BC59222AA}"/>
              </a:ext>
            </a:extLst>
          </p:cNvPr>
          <p:cNvSpPr>
            <a:spLocks noGrp="1"/>
          </p:cNvSpPr>
          <p:nvPr>
            <p:ph type="title"/>
          </p:nvPr>
        </p:nvSpPr>
        <p:spPr/>
        <p:txBody>
          <a:bodyPr/>
          <a:lstStyle/>
          <a:p>
            <a:r>
              <a:rPr lang="en-GB" dirty="0"/>
              <a:t>SQL: RECAP</a:t>
            </a:r>
          </a:p>
        </p:txBody>
      </p:sp>
      <p:pic>
        <p:nvPicPr>
          <p:cNvPr id="8" name="Content Placeholder 7" descr="A screenshot of a cell phone&#13;&#10;&#13;&#10;Description automatically generated">
            <a:extLst>
              <a:ext uri="{FF2B5EF4-FFF2-40B4-BE49-F238E27FC236}">
                <a16:creationId xmlns:a16="http://schemas.microsoft.com/office/drawing/2014/main" id="{E69BDCFD-ED40-544B-BC9A-72E2324BCCAB}"/>
              </a:ext>
            </a:extLst>
          </p:cNvPr>
          <p:cNvPicPr>
            <a:picLocks noGrp="1" noChangeAspect="1"/>
          </p:cNvPicPr>
          <p:nvPr>
            <p:ph idx="1"/>
          </p:nvPr>
        </p:nvPicPr>
        <p:blipFill>
          <a:blip r:embed="rId3"/>
          <a:stretch>
            <a:fillRect/>
          </a:stretch>
        </p:blipFill>
        <p:spPr>
          <a:xfrm>
            <a:off x="1664208" y="1824038"/>
            <a:ext cx="8430767" cy="4745037"/>
          </a:xfrm>
        </p:spPr>
      </p:pic>
      <p:sp>
        <p:nvSpPr>
          <p:cNvPr id="4" name="Date Placeholder 3">
            <a:extLst>
              <a:ext uri="{FF2B5EF4-FFF2-40B4-BE49-F238E27FC236}">
                <a16:creationId xmlns:a16="http://schemas.microsoft.com/office/drawing/2014/main" id="{AC3E9173-B93D-1C4D-AF5C-0F435406F8ED}"/>
              </a:ext>
            </a:extLst>
          </p:cNvPr>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a:extLst>
              <a:ext uri="{FF2B5EF4-FFF2-40B4-BE49-F238E27FC236}">
                <a16:creationId xmlns:a16="http://schemas.microsoft.com/office/drawing/2014/main" id="{1DCDEAAE-466A-3143-9412-C65672E9E4B3}"/>
              </a:ext>
            </a:extLst>
          </p:cNvPr>
          <p:cNvSpPr>
            <a:spLocks noGrp="1"/>
          </p:cNvSpPr>
          <p:nvPr>
            <p:ph type="ftr" sz="quarter" idx="11"/>
          </p:nvPr>
        </p:nvSpPr>
        <p:spPr/>
        <p:txBody>
          <a:bodyPr/>
          <a:lstStyle/>
          <a:p>
            <a:r>
              <a:rPr lang="en-GB">
                <a:solidFill>
                  <a:prstClr val="black">
                    <a:lumMod val="65000"/>
                    <a:lumOff val="35000"/>
                  </a:prstClr>
                </a:solidFill>
              </a:rPr>
              <a:t>F28DM SQL DML</a:t>
            </a:r>
            <a:endParaRPr lang="en-GB" dirty="0">
              <a:solidFill>
                <a:prstClr val="black">
                  <a:lumMod val="65000"/>
                  <a:lumOff val="35000"/>
                </a:prstClr>
              </a:solidFill>
            </a:endParaRPr>
          </a:p>
        </p:txBody>
      </p:sp>
      <p:sp>
        <p:nvSpPr>
          <p:cNvPr id="6" name="Slide Number Placeholder 5">
            <a:extLst>
              <a:ext uri="{FF2B5EF4-FFF2-40B4-BE49-F238E27FC236}">
                <a16:creationId xmlns:a16="http://schemas.microsoft.com/office/drawing/2014/main" id="{08E9B64F-1E6F-BA44-8F8C-BAA57ABC2170}"/>
              </a:ext>
            </a:extLst>
          </p:cNvPr>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a:t>
            </a:fld>
            <a:endParaRPr lang="en-GB">
              <a:solidFill>
                <a:prstClr val="black">
                  <a:lumMod val="65000"/>
                  <a:lumOff val="35000"/>
                </a:prstClr>
              </a:solidFill>
            </a:endParaRPr>
          </a:p>
        </p:txBody>
      </p:sp>
    </p:spTree>
    <p:extLst>
      <p:ext uri="{BB962C8B-B14F-4D97-AF65-F5344CB8AC3E}">
        <p14:creationId xmlns:p14="http://schemas.microsoft.com/office/powerpoint/2010/main" val="19694348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Multi-table S-P-J (Revisited)</a:t>
            </a:r>
          </a:p>
        </p:txBody>
      </p:sp>
      <p:sp>
        <p:nvSpPr>
          <p:cNvPr id="3" name="Content Placeholder 2"/>
          <p:cNvSpPr>
            <a:spLocks noGrp="1"/>
          </p:cNvSpPr>
          <p:nvPr>
            <p:ph sz="half" idx="1"/>
          </p:nvPr>
        </p:nvSpPr>
        <p:spPr>
          <a:xfrm>
            <a:off x="546148" y="1807093"/>
            <a:ext cx="5530982" cy="4810822"/>
          </a:xfrm>
        </p:spPr>
        <p:txBody>
          <a:bodyPr>
            <a:normAutofit/>
          </a:bodyPr>
          <a:lstStyle/>
          <a:p>
            <a:pPr marL="0" indent="0">
              <a:buNone/>
            </a:pPr>
            <a:r>
              <a:rPr lang="en-GB" b="1" dirty="0"/>
              <a:t>Example</a:t>
            </a:r>
          </a:p>
          <a:p>
            <a:r>
              <a:rPr lang="en-GB" dirty="0"/>
              <a:t>Find the names of projects that Gordon Smith works on</a:t>
            </a:r>
          </a:p>
          <a:p>
            <a:pPr marL="0" indent="0">
              <a:buNone/>
            </a:pPr>
            <a:r>
              <a:rPr lang="en-GB" sz="2200" dirty="0">
                <a:latin typeface="Monaco" charset="0"/>
                <a:ea typeface="Monaco" charset="0"/>
                <a:cs typeface="Monaco" charset="0"/>
              </a:rPr>
              <a:t>SELECT </a:t>
            </a:r>
            <a:r>
              <a:rPr lang="en-GB" sz="2200" dirty="0" err="1">
                <a:latin typeface="Monaco" charset="0"/>
                <a:ea typeface="Monaco" charset="0"/>
                <a:cs typeface="Monaco" charset="0"/>
              </a:rPr>
              <a:t>P.pName</a:t>
            </a:r>
            <a:br>
              <a:rPr lang="en-GB" sz="2200" dirty="0">
                <a:latin typeface="Monaco" charset="0"/>
                <a:ea typeface="Monaco" charset="0"/>
                <a:cs typeface="Monaco" charset="0"/>
              </a:rPr>
            </a:br>
            <a:r>
              <a:rPr lang="en-GB" sz="2200" dirty="0">
                <a:latin typeface="Monaco" charset="0"/>
                <a:ea typeface="Monaco" charset="0"/>
                <a:cs typeface="Monaco" charset="0"/>
              </a:rPr>
              <a:t>FROM   </a:t>
            </a:r>
            <a:r>
              <a:rPr lang="en-GB" sz="2200" dirty="0" err="1">
                <a:latin typeface="Monaco" charset="0"/>
                <a:ea typeface="Monaco" charset="0"/>
                <a:cs typeface="Monaco" charset="0"/>
              </a:rPr>
              <a:t>DBEmployee</a:t>
            </a:r>
            <a:r>
              <a:rPr lang="en-GB" sz="2200" dirty="0">
                <a:latin typeface="Monaco" charset="0"/>
                <a:ea typeface="Monaco" charset="0"/>
                <a:cs typeface="Monaco" charset="0"/>
              </a:rPr>
              <a:t> AS E, </a:t>
            </a:r>
            <a:br>
              <a:rPr lang="en-GB" sz="2200" dirty="0">
                <a:latin typeface="Monaco" charset="0"/>
                <a:ea typeface="Monaco" charset="0"/>
                <a:cs typeface="Monaco" charset="0"/>
              </a:rPr>
            </a:br>
            <a:r>
              <a:rPr lang="en-GB" sz="2200" dirty="0">
                <a:latin typeface="Monaco" charset="0"/>
                <a:ea typeface="Monaco" charset="0"/>
                <a:cs typeface="Monaco" charset="0"/>
              </a:rPr>
              <a:t>       </a:t>
            </a:r>
            <a:r>
              <a:rPr lang="en-GB" sz="2200" dirty="0" err="1">
                <a:latin typeface="Monaco" charset="0"/>
                <a:ea typeface="Monaco" charset="0"/>
                <a:cs typeface="Monaco" charset="0"/>
              </a:rPr>
              <a:t>DBProject</a:t>
            </a:r>
            <a:r>
              <a:rPr lang="en-GB" sz="2200" dirty="0">
                <a:latin typeface="Monaco" charset="0"/>
                <a:ea typeface="Monaco" charset="0"/>
                <a:cs typeface="Monaco" charset="0"/>
              </a:rPr>
              <a:t> AS P, </a:t>
            </a:r>
            <a:br>
              <a:rPr lang="en-GB" sz="2200" dirty="0">
                <a:latin typeface="Monaco" charset="0"/>
                <a:ea typeface="Monaco" charset="0"/>
                <a:cs typeface="Monaco" charset="0"/>
              </a:rPr>
            </a:br>
            <a:r>
              <a:rPr lang="en-GB" sz="2200" dirty="0">
                <a:latin typeface="Monaco" charset="0"/>
                <a:ea typeface="Monaco" charset="0"/>
                <a:cs typeface="Monaco" charset="0"/>
              </a:rPr>
              <a:t>       </a:t>
            </a:r>
            <a:r>
              <a:rPr lang="en-GB" sz="2200" dirty="0" err="1">
                <a:latin typeface="Monaco" charset="0"/>
                <a:ea typeface="Monaco" charset="0"/>
                <a:cs typeface="Monaco" charset="0"/>
              </a:rPr>
              <a:t>DBWorksOn</a:t>
            </a:r>
            <a:r>
              <a:rPr lang="en-GB" sz="2200" dirty="0">
                <a:latin typeface="Monaco" charset="0"/>
                <a:ea typeface="Monaco" charset="0"/>
                <a:cs typeface="Monaco" charset="0"/>
              </a:rPr>
              <a:t> AS W</a:t>
            </a:r>
            <a:br>
              <a:rPr lang="en-GB" sz="2200" dirty="0">
                <a:latin typeface="Monaco" charset="0"/>
                <a:ea typeface="Monaco" charset="0"/>
                <a:cs typeface="Monaco" charset="0"/>
              </a:rPr>
            </a:br>
            <a:r>
              <a:rPr lang="en-GB" sz="2200" dirty="0">
                <a:latin typeface="Monaco" charset="0"/>
                <a:ea typeface="Monaco" charset="0"/>
                <a:cs typeface="Monaco" charset="0"/>
              </a:rPr>
              <a:t>WHERE  </a:t>
            </a:r>
            <a:r>
              <a:rPr lang="en-GB" sz="2200" dirty="0" err="1">
                <a:latin typeface="Monaco" charset="0"/>
                <a:ea typeface="Monaco" charset="0"/>
                <a:cs typeface="Monaco" charset="0"/>
              </a:rPr>
              <a:t>E.ssn</a:t>
            </a:r>
            <a:r>
              <a:rPr lang="en-GB" sz="2200" dirty="0">
                <a:latin typeface="Monaco" charset="0"/>
                <a:ea typeface="Monaco" charset="0"/>
                <a:cs typeface="Monaco" charset="0"/>
              </a:rPr>
              <a:t> = </a:t>
            </a:r>
            <a:r>
              <a:rPr lang="en-GB" sz="2200" dirty="0" err="1">
                <a:latin typeface="Monaco" charset="0"/>
                <a:ea typeface="Monaco" charset="0"/>
                <a:cs typeface="Monaco" charset="0"/>
              </a:rPr>
              <a:t>W.wssn</a:t>
            </a:r>
            <a:br>
              <a:rPr lang="en-GB" sz="2200" dirty="0">
                <a:latin typeface="Monaco" charset="0"/>
                <a:ea typeface="Monaco" charset="0"/>
                <a:cs typeface="Monaco" charset="0"/>
              </a:rPr>
            </a:br>
            <a:r>
              <a:rPr lang="en-GB" sz="2200" dirty="0">
                <a:latin typeface="Monaco" charset="0"/>
                <a:ea typeface="Monaco" charset="0"/>
                <a:cs typeface="Monaco" charset="0"/>
              </a:rPr>
              <a:t>AND    </a:t>
            </a:r>
            <a:r>
              <a:rPr lang="en-GB" sz="2200" dirty="0" err="1">
                <a:latin typeface="Monaco" charset="0"/>
                <a:ea typeface="Monaco" charset="0"/>
                <a:cs typeface="Monaco" charset="0"/>
              </a:rPr>
              <a:t>P.pNum</a:t>
            </a:r>
            <a:r>
              <a:rPr lang="en-GB" sz="2200" dirty="0">
                <a:latin typeface="Monaco" charset="0"/>
                <a:ea typeface="Monaco" charset="0"/>
                <a:cs typeface="Monaco" charset="0"/>
              </a:rPr>
              <a:t> = </a:t>
            </a:r>
            <a:r>
              <a:rPr lang="en-GB" sz="2200" dirty="0" err="1">
                <a:latin typeface="Monaco" charset="0"/>
                <a:ea typeface="Monaco" charset="0"/>
                <a:cs typeface="Monaco" charset="0"/>
              </a:rPr>
              <a:t>W.wpNum</a:t>
            </a:r>
            <a:br>
              <a:rPr lang="en-GB" sz="2200" dirty="0">
                <a:latin typeface="Monaco" charset="0"/>
                <a:ea typeface="Monaco" charset="0"/>
                <a:cs typeface="Monaco" charset="0"/>
              </a:rPr>
            </a:br>
            <a:r>
              <a:rPr lang="en-GB" sz="2200" dirty="0">
                <a:latin typeface="Monaco" charset="0"/>
                <a:ea typeface="Monaco" charset="0"/>
                <a:cs typeface="Monaco" charset="0"/>
              </a:rPr>
              <a:t>AND    </a:t>
            </a:r>
            <a:r>
              <a:rPr lang="en-GB" sz="2200" dirty="0" err="1">
                <a:latin typeface="Monaco" charset="0"/>
                <a:ea typeface="Monaco" charset="0"/>
                <a:cs typeface="Monaco" charset="0"/>
              </a:rPr>
              <a:t>E.lastName</a:t>
            </a:r>
            <a:r>
              <a:rPr lang="en-GB" sz="2200" dirty="0">
                <a:latin typeface="Monaco" charset="0"/>
                <a:ea typeface="Monaco" charset="0"/>
                <a:cs typeface="Monaco" charset="0"/>
              </a:rPr>
              <a:t> = 'Smith’</a:t>
            </a:r>
            <a:br>
              <a:rPr lang="en-GB" sz="2200" dirty="0">
                <a:latin typeface="Monaco" charset="0"/>
                <a:ea typeface="Monaco" charset="0"/>
                <a:cs typeface="Monaco" charset="0"/>
              </a:rPr>
            </a:br>
            <a:r>
              <a:rPr lang="en-GB" sz="2200" dirty="0">
                <a:latin typeface="Monaco" charset="0"/>
                <a:ea typeface="Monaco" charset="0"/>
                <a:cs typeface="Monaco" charset="0"/>
              </a:rPr>
              <a:t>AND    </a:t>
            </a:r>
            <a:r>
              <a:rPr lang="en-GB" sz="2200" dirty="0" err="1">
                <a:latin typeface="Monaco" charset="0"/>
                <a:ea typeface="Monaco" charset="0"/>
                <a:cs typeface="Monaco" charset="0"/>
              </a:rPr>
              <a:t>E.firstNames</a:t>
            </a:r>
            <a:r>
              <a:rPr lang="en-GB" sz="2200" dirty="0">
                <a:latin typeface="Monaco" charset="0"/>
                <a:ea typeface="Monaco" charset="0"/>
                <a:cs typeface="Monaco" charset="0"/>
              </a:rPr>
              <a:t> = 'Gordon';</a:t>
            </a:r>
            <a:endParaRPr lang="en-GB" dirty="0">
              <a:latin typeface="Monaco" charset="0"/>
              <a:ea typeface="Monaco" charset="0"/>
              <a:cs typeface="Monaco" charset="0"/>
            </a:endParaRPr>
          </a:p>
          <a:p>
            <a:endParaRPr lang="en-GB" dirty="0"/>
          </a:p>
        </p:txBody>
      </p:sp>
      <p:pic>
        <p:nvPicPr>
          <p:cNvPr id="8" name="Picture 4"/>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077130" y="2064785"/>
            <a:ext cx="5947529" cy="429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40</a:t>
            </a:fld>
            <a:endParaRPr lang="en-GB">
              <a:solidFill>
                <a:prstClr val="black">
                  <a:lumMod val="65000"/>
                  <a:lumOff val="35000"/>
                </a:prstClr>
              </a:solidFill>
            </a:endParaRPr>
          </a:p>
        </p:txBody>
      </p:sp>
    </p:spTree>
    <p:extLst>
      <p:ext uri="{BB962C8B-B14F-4D97-AF65-F5344CB8AC3E}">
        <p14:creationId xmlns:p14="http://schemas.microsoft.com/office/powerpoint/2010/main" val="6489445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97003"/>
            <a:ext cx="12192000" cy="1325563"/>
          </a:xfrm>
        </p:spPr>
        <p:txBody>
          <a:bodyPr/>
          <a:lstStyle/>
          <a:p>
            <a:r>
              <a:rPr lang="en-GB" b="1" dirty="0"/>
              <a:t>SUBQUERY</a:t>
            </a:r>
          </a:p>
        </p:txBody>
      </p:sp>
      <p:sp>
        <p:nvSpPr>
          <p:cNvPr id="5" name="Rectangle 4"/>
          <p:cNvSpPr/>
          <p:nvPr/>
        </p:nvSpPr>
        <p:spPr>
          <a:xfrm>
            <a:off x="1696866" y="2923117"/>
            <a:ext cx="8274106" cy="1645066"/>
          </a:xfrm>
          <a:prstGeom prst="rect">
            <a:avLst/>
          </a:prstGeom>
        </p:spPr>
        <p:txBody>
          <a:bodyPr wrap="square">
            <a:spAutoFit/>
          </a:bodyPr>
          <a:lstStyle/>
          <a:p>
            <a:pPr>
              <a:lnSpc>
                <a:spcPct val="115000"/>
              </a:lnSpc>
              <a:spcAft>
                <a:spcPts val="1000"/>
              </a:spcAft>
            </a:pPr>
            <a:r>
              <a:rPr lang="en-GB" sz="1200" b="1" dirty="0">
                <a:latin typeface="Courier New" charset="0"/>
                <a:ea typeface="Calibri" charset="0"/>
                <a:cs typeface="Times New Roman" charset="0"/>
              </a:rPr>
              <a:t>--it runs the subquery and uses the result in the main query to return the results</a:t>
            </a:r>
          </a:p>
          <a:p>
            <a:pPr>
              <a:lnSpc>
                <a:spcPct val="115000"/>
              </a:lnSpc>
              <a:spcAft>
                <a:spcPts val="1000"/>
              </a:spcAft>
            </a:pPr>
            <a:endParaRPr lang="en-GB" b="1" dirty="0">
              <a:latin typeface="Courier New" charset="0"/>
              <a:ea typeface="Calibri" charset="0"/>
              <a:cs typeface="Times New Roman" charset="0"/>
            </a:endParaRPr>
          </a:p>
          <a:p>
            <a:pPr>
              <a:lnSpc>
                <a:spcPct val="115000"/>
              </a:lnSpc>
              <a:spcAft>
                <a:spcPts val="1000"/>
              </a:spcAft>
            </a:pPr>
            <a:r>
              <a:rPr lang="en-GB" b="1" dirty="0">
                <a:latin typeface="Courier New" charset="0"/>
                <a:ea typeface="Calibri" charset="0"/>
                <a:cs typeface="Times New Roman" charset="0"/>
              </a:rPr>
              <a:t>SELECT * FROM test_table1 </a:t>
            </a:r>
          </a:p>
          <a:p>
            <a:pPr>
              <a:lnSpc>
                <a:spcPct val="115000"/>
              </a:lnSpc>
              <a:spcAft>
                <a:spcPts val="1000"/>
              </a:spcAft>
            </a:pPr>
            <a:r>
              <a:rPr lang="en-GB" b="1" dirty="0">
                <a:latin typeface="Courier New" charset="0"/>
                <a:ea typeface="Calibri" charset="0"/>
                <a:cs typeface="Times New Roman" charset="0"/>
              </a:rPr>
              <a:t>WHERE speed &gt;= </a:t>
            </a:r>
            <a:r>
              <a:rPr lang="en-GB" b="1" dirty="0">
                <a:solidFill>
                  <a:schemeClr val="accent2">
                    <a:lumMod val="75000"/>
                  </a:schemeClr>
                </a:solidFill>
                <a:latin typeface="Courier New" charset="0"/>
                <a:ea typeface="Calibri" charset="0"/>
                <a:cs typeface="Times New Roman" charset="0"/>
              </a:rPr>
              <a:t>(SELECT max(</a:t>
            </a:r>
            <a:r>
              <a:rPr lang="en-GB" b="1" dirty="0" err="1">
                <a:solidFill>
                  <a:schemeClr val="accent2">
                    <a:lumMod val="75000"/>
                  </a:schemeClr>
                </a:solidFill>
                <a:latin typeface="Courier New" charset="0"/>
                <a:ea typeface="Calibri" charset="0"/>
                <a:cs typeface="Times New Roman" charset="0"/>
              </a:rPr>
              <a:t>roadspeed</a:t>
            </a:r>
            <a:r>
              <a:rPr lang="en-GB" b="1" dirty="0">
                <a:solidFill>
                  <a:schemeClr val="accent2">
                    <a:lumMod val="75000"/>
                  </a:schemeClr>
                </a:solidFill>
                <a:latin typeface="Courier New" charset="0"/>
                <a:ea typeface="Calibri" charset="0"/>
                <a:cs typeface="Times New Roman" charset="0"/>
              </a:rPr>
              <a:t>) FROM test_table2)</a:t>
            </a:r>
            <a:r>
              <a:rPr lang="en-GB" b="1" dirty="0">
                <a:latin typeface="Courier New" charset="0"/>
                <a:ea typeface="Calibri" charset="0"/>
                <a:cs typeface="Times New Roman" charset="0"/>
              </a:rPr>
              <a:t>;</a:t>
            </a:r>
            <a:endParaRPr lang="en-GB" b="1" dirty="0">
              <a:latin typeface="Calibri" charset="0"/>
              <a:ea typeface="Calibri" charset="0"/>
              <a:cs typeface="Times New Roman" charset="0"/>
            </a:endParaRPr>
          </a:p>
        </p:txBody>
      </p:sp>
      <p:sp>
        <p:nvSpPr>
          <p:cNvPr id="8" name="Rectangle 7"/>
          <p:cNvSpPr/>
          <p:nvPr/>
        </p:nvSpPr>
        <p:spPr>
          <a:xfrm>
            <a:off x="3744824" y="4144957"/>
            <a:ext cx="6503310" cy="410882"/>
          </a:xfrm>
          <a:prstGeom prst="rect">
            <a:avLst/>
          </a:prstGeom>
        </p:spPr>
        <p:txBody>
          <a:bodyPr wrap="square">
            <a:spAutoFit/>
          </a:bodyPr>
          <a:lstStyle/>
          <a:p>
            <a:pPr>
              <a:lnSpc>
                <a:spcPct val="115000"/>
              </a:lnSpc>
              <a:spcAft>
                <a:spcPts val="1000"/>
              </a:spcAft>
            </a:pPr>
            <a:r>
              <a:rPr lang="en-GB" b="1" dirty="0">
                <a:latin typeface="Courier New" charset="0"/>
                <a:ea typeface="Calibri" charset="0"/>
                <a:cs typeface="Times New Roman" charset="0"/>
              </a:rPr>
              <a:t>(SELECT max(</a:t>
            </a:r>
            <a:r>
              <a:rPr lang="en-GB" b="1" dirty="0" err="1">
                <a:latin typeface="Courier New" charset="0"/>
                <a:ea typeface="Calibri" charset="0"/>
                <a:cs typeface="Times New Roman" charset="0"/>
              </a:rPr>
              <a:t>roadspeed</a:t>
            </a:r>
            <a:r>
              <a:rPr lang="en-GB" b="1" dirty="0">
                <a:latin typeface="Courier New" charset="0"/>
                <a:ea typeface="Calibri" charset="0"/>
                <a:cs typeface="Times New Roman" charset="0"/>
              </a:rPr>
              <a:t>) FROM test_table2);</a:t>
            </a:r>
            <a:endParaRPr lang="en-GB" b="1" dirty="0">
              <a:latin typeface="Calibri" charset="0"/>
              <a:ea typeface="Calibri" charset="0"/>
              <a:cs typeface="Times New Roman" charset="0"/>
            </a:endParaRPr>
          </a:p>
        </p:txBody>
      </p:sp>
      <p:sp>
        <p:nvSpPr>
          <p:cNvPr id="7" name="TextBox 6"/>
          <p:cNvSpPr txBox="1"/>
          <p:nvPr/>
        </p:nvSpPr>
        <p:spPr>
          <a:xfrm>
            <a:off x="3873293" y="4144957"/>
            <a:ext cx="5740400" cy="369332"/>
          </a:xfrm>
          <a:prstGeom prst="rect">
            <a:avLst/>
          </a:prstGeom>
          <a:solidFill>
            <a:schemeClr val="bg1"/>
          </a:solidFill>
        </p:spPr>
        <p:txBody>
          <a:bodyPr wrap="square" rtlCol="0">
            <a:spAutoFit/>
          </a:bodyPr>
          <a:lstStyle/>
          <a:p>
            <a:r>
              <a:rPr lang="en-GB" b="1" dirty="0">
                <a:solidFill>
                  <a:schemeClr val="accent2">
                    <a:lumMod val="75000"/>
                  </a:schemeClr>
                </a:solidFill>
              </a:rPr>
              <a:t>(30) ;                  </a:t>
            </a:r>
          </a:p>
        </p:txBody>
      </p:sp>
    </p:spTree>
    <p:extLst>
      <p:ext uri="{BB962C8B-B14F-4D97-AF65-F5344CB8AC3E}">
        <p14:creationId xmlns:p14="http://schemas.microsoft.com/office/powerpoint/2010/main" val="3863602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Nested Query using IN</a:t>
            </a:r>
          </a:p>
        </p:txBody>
      </p:sp>
      <p:sp>
        <p:nvSpPr>
          <p:cNvPr id="3" name="Content Placeholder 2"/>
          <p:cNvSpPr>
            <a:spLocks noGrp="1"/>
          </p:cNvSpPr>
          <p:nvPr>
            <p:ph sz="half" idx="1"/>
          </p:nvPr>
        </p:nvSpPr>
        <p:spPr>
          <a:xfrm>
            <a:off x="546147" y="1807093"/>
            <a:ext cx="7373487" cy="4810822"/>
          </a:xfrm>
        </p:spPr>
        <p:txBody>
          <a:bodyPr>
            <a:normAutofit fontScale="85000" lnSpcReduction="10000"/>
          </a:bodyPr>
          <a:lstStyle/>
          <a:p>
            <a:pPr marL="0" indent="0">
              <a:buNone/>
            </a:pPr>
            <a:r>
              <a:rPr lang="en-GB" sz="3300" b="1" dirty="0"/>
              <a:t>Example</a:t>
            </a:r>
          </a:p>
          <a:p>
            <a:r>
              <a:rPr lang="en-GB" sz="3300" i="1" dirty="0"/>
              <a:t>Find the names of projects </a:t>
            </a:r>
            <a:br>
              <a:rPr lang="en-GB" sz="3300" i="1" dirty="0"/>
            </a:br>
            <a:r>
              <a:rPr lang="en-GB" sz="3300" i="1" dirty="0"/>
              <a:t>that Gordon Smith works on</a:t>
            </a:r>
          </a:p>
          <a:p>
            <a:pPr marL="0" indent="0">
              <a:buNone/>
            </a:pPr>
            <a:r>
              <a:rPr lang="en-GB" dirty="0">
                <a:latin typeface="Monaco" charset="0"/>
                <a:ea typeface="Monaco" charset="0"/>
                <a:cs typeface="Monaco" charset="0"/>
              </a:rPr>
              <a:t>SELECT </a:t>
            </a:r>
            <a:r>
              <a:rPr lang="en-GB" dirty="0" err="1">
                <a:latin typeface="Monaco" charset="0"/>
                <a:ea typeface="Monaco" charset="0"/>
                <a:cs typeface="Monaco" charset="0"/>
              </a:rPr>
              <a:t>pName</a:t>
            </a:r>
            <a:br>
              <a:rPr lang="en-GB" dirty="0">
                <a:latin typeface="Monaco" charset="0"/>
                <a:ea typeface="Monaco" charset="0"/>
                <a:cs typeface="Monaco" charset="0"/>
              </a:rPr>
            </a:br>
            <a:r>
              <a:rPr lang="en-GB" dirty="0">
                <a:latin typeface="Monaco" charset="0"/>
                <a:ea typeface="Monaco" charset="0"/>
                <a:cs typeface="Monaco" charset="0"/>
              </a:rPr>
              <a:t>FROM   </a:t>
            </a:r>
            <a:r>
              <a:rPr lang="en-GB" dirty="0" err="1">
                <a:latin typeface="Monaco" charset="0"/>
                <a:ea typeface="Monaco" charset="0"/>
                <a:cs typeface="Monaco" charset="0"/>
              </a:rPr>
              <a:t>DBProject</a:t>
            </a:r>
            <a:br>
              <a:rPr lang="en-GB" dirty="0">
                <a:latin typeface="Monaco" charset="0"/>
                <a:ea typeface="Monaco" charset="0"/>
                <a:cs typeface="Monaco" charset="0"/>
              </a:rPr>
            </a:br>
            <a:r>
              <a:rPr lang="en-GB" dirty="0">
                <a:latin typeface="Monaco" charset="0"/>
                <a:ea typeface="Monaco" charset="0"/>
                <a:cs typeface="Monaco" charset="0"/>
              </a:rPr>
              <a:t>WHERE  </a:t>
            </a:r>
            <a:r>
              <a:rPr lang="en-GB" dirty="0" err="1">
                <a:latin typeface="Monaco" charset="0"/>
                <a:ea typeface="Monaco" charset="0"/>
                <a:cs typeface="Monaco" charset="0"/>
              </a:rPr>
              <a:t>pNum</a:t>
            </a:r>
            <a:r>
              <a:rPr lang="en-GB" dirty="0">
                <a:latin typeface="Monaco" charset="0"/>
                <a:ea typeface="Monaco" charset="0"/>
                <a:cs typeface="Monaco" charset="0"/>
              </a:rPr>
              <a:t> IN       </a:t>
            </a:r>
            <a:br>
              <a:rPr lang="en-GB" dirty="0">
                <a:latin typeface="Monaco" charset="0"/>
                <a:ea typeface="Monaco" charset="0"/>
                <a:cs typeface="Monaco" charset="0"/>
              </a:rPr>
            </a:br>
            <a:r>
              <a:rPr lang="en-GB" dirty="0">
                <a:latin typeface="Monaco" charset="0"/>
                <a:ea typeface="Monaco" charset="0"/>
                <a:cs typeface="Monaco" charset="0"/>
              </a:rPr>
              <a:t>    (SELECT </a:t>
            </a:r>
            <a:r>
              <a:rPr lang="en-GB" dirty="0" err="1">
                <a:latin typeface="Monaco" charset="0"/>
                <a:ea typeface="Monaco" charset="0"/>
                <a:cs typeface="Monaco" charset="0"/>
              </a:rPr>
              <a:t>wpNum</a:t>
            </a:r>
            <a:br>
              <a:rPr lang="en-GB" dirty="0">
                <a:latin typeface="Monaco" charset="0"/>
                <a:ea typeface="Monaco" charset="0"/>
                <a:cs typeface="Monaco" charset="0"/>
              </a:rPr>
            </a:br>
            <a:r>
              <a:rPr lang="en-GB" dirty="0">
                <a:latin typeface="Monaco" charset="0"/>
                <a:ea typeface="Monaco" charset="0"/>
                <a:cs typeface="Monaco" charset="0"/>
              </a:rPr>
              <a:t>     FROM   </a:t>
            </a:r>
            <a:r>
              <a:rPr lang="en-GB" dirty="0" err="1">
                <a:latin typeface="Monaco" charset="0"/>
                <a:ea typeface="Monaco" charset="0"/>
                <a:cs typeface="Monaco" charset="0"/>
              </a:rPr>
              <a:t>DBEmployee</a:t>
            </a:r>
            <a:r>
              <a:rPr lang="en-GB" dirty="0">
                <a:latin typeface="Monaco" charset="0"/>
                <a:ea typeface="Monaco" charset="0"/>
                <a:cs typeface="Monaco" charset="0"/>
              </a:rPr>
              <a:t> AS E,</a:t>
            </a:r>
            <a:br>
              <a:rPr lang="en-GB" dirty="0">
                <a:latin typeface="Monaco" charset="0"/>
                <a:ea typeface="Monaco" charset="0"/>
                <a:cs typeface="Monaco" charset="0"/>
              </a:rPr>
            </a:br>
            <a:r>
              <a:rPr lang="en-GB" dirty="0">
                <a:latin typeface="Monaco" charset="0"/>
                <a:ea typeface="Monaco" charset="0"/>
                <a:cs typeface="Monaco" charset="0"/>
              </a:rPr>
              <a:t>            </a:t>
            </a:r>
            <a:r>
              <a:rPr lang="en-GB" dirty="0" err="1">
                <a:latin typeface="Monaco" charset="0"/>
                <a:ea typeface="Monaco" charset="0"/>
                <a:cs typeface="Monaco" charset="0"/>
              </a:rPr>
              <a:t>DBWorksOn</a:t>
            </a:r>
            <a:r>
              <a:rPr lang="en-GB" dirty="0">
                <a:latin typeface="Monaco" charset="0"/>
                <a:ea typeface="Monaco" charset="0"/>
                <a:cs typeface="Monaco" charset="0"/>
              </a:rPr>
              <a:t> AS W</a:t>
            </a:r>
            <a:br>
              <a:rPr lang="en-GB" dirty="0">
                <a:latin typeface="Monaco" charset="0"/>
                <a:ea typeface="Monaco" charset="0"/>
                <a:cs typeface="Monaco" charset="0"/>
              </a:rPr>
            </a:br>
            <a:r>
              <a:rPr lang="en-GB" dirty="0">
                <a:latin typeface="Monaco" charset="0"/>
                <a:ea typeface="Monaco" charset="0"/>
                <a:cs typeface="Monaco" charset="0"/>
              </a:rPr>
              <a:t>     WHERE  </a:t>
            </a:r>
            <a:r>
              <a:rPr lang="en-GB" dirty="0" err="1">
                <a:latin typeface="Monaco" charset="0"/>
                <a:ea typeface="Monaco" charset="0"/>
                <a:cs typeface="Monaco" charset="0"/>
              </a:rPr>
              <a:t>E.ssn</a:t>
            </a:r>
            <a:r>
              <a:rPr lang="en-GB" dirty="0">
                <a:latin typeface="Monaco" charset="0"/>
                <a:ea typeface="Monaco" charset="0"/>
                <a:cs typeface="Monaco" charset="0"/>
              </a:rPr>
              <a:t> = </a:t>
            </a:r>
            <a:r>
              <a:rPr lang="en-GB" dirty="0" err="1">
                <a:latin typeface="Monaco" charset="0"/>
                <a:ea typeface="Monaco" charset="0"/>
                <a:cs typeface="Monaco" charset="0"/>
              </a:rPr>
              <a:t>W.wssn</a:t>
            </a:r>
            <a:br>
              <a:rPr lang="en-GB" dirty="0">
                <a:latin typeface="Monaco" charset="0"/>
                <a:ea typeface="Monaco" charset="0"/>
                <a:cs typeface="Monaco" charset="0"/>
              </a:rPr>
            </a:br>
            <a:r>
              <a:rPr lang="en-GB" dirty="0">
                <a:latin typeface="Monaco" charset="0"/>
                <a:ea typeface="Monaco" charset="0"/>
                <a:cs typeface="Monaco" charset="0"/>
              </a:rPr>
              <a:t>     AND    </a:t>
            </a:r>
            <a:r>
              <a:rPr lang="en-GB" dirty="0" err="1">
                <a:latin typeface="Monaco" charset="0"/>
                <a:ea typeface="Monaco" charset="0"/>
                <a:cs typeface="Monaco" charset="0"/>
              </a:rPr>
              <a:t>E.lastName</a:t>
            </a:r>
            <a:r>
              <a:rPr lang="en-GB" dirty="0">
                <a:latin typeface="Monaco" charset="0"/>
                <a:ea typeface="Monaco" charset="0"/>
                <a:cs typeface="Monaco" charset="0"/>
              </a:rPr>
              <a:t> = 'Smith’</a:t>
            </a:r>
            <a:br>
              <a:rPr lang="en-GB" dirty="0">
                <a:latin typeface="Monaco" charset="0"/>
                <a:ea typeface="Monaco" charset="0"/>
                <a:cs typeface="Monaco" charset="0"/>
              </a:rPr>
            </a:br>
            <a:r>
              <a:rPr lang="en-GB" dirty="0">
                <a:latin typeface="Monaco" charset="0"/>
                <a:ea typeface="Monaco" charset="0"/>
                <a:cs typeface="Monaco" charset="0"/>
              </a:rPr>
              <a:t>       AND    </a:t>
            </a:r>
            <a:r>
              <a:rPr lang="en-GB" dirty="0" err="1">
                <a:latin typeface="Monaco" charset="0"/>
                <a:ea typeface="Monaco" charset="0"/>
                <a:cs typeface="Monaco" charset="0"/>
              </a:rPr>
              <a:t>E.firstNames</a:t>
            </a:r>
            <a:r>
              <a:rPr lang="en-GB" dirty="0">
                <a:latin typeface="Monaco" charset="0"/>
                <a:ea typeface="Monaco" charset="0"/>
                <a:cs typeface="Monaco" charset="0"/>
              </a:rPr>
              <a:t> = 'Gordon');</a:t>
            </a:r>
            <a:endParaRPr lang="en-GB" dirty="0"/>
          </a:p>
        </p:txBody>
      </p:sp>
      <p:pic>
        <p:nvPicPr>
          <p:cNvPr id="13" name="Picture 4">
            <a:extLst>
              <a:ext uri="{FF2B5EF4-FFF2-40B4-BE49-F238E27FC236}">
                <a16:creationId xmlns:a16="http://schemas.microsoft.com/office/drawing/2014/main" id="{2657C429-F58D-A645-95AF-A30F10961E6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77130" y="2064785"/>
            <a:ext cx="5947529" cy="429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Left Brace 8"/>
          <p:cNvSpPr/>
          <p:nvPr/>
        </p:nvSpPr>
        <p:spPr>
          <a:xfrm>
            <a:off x="915819" y="4493446"/>
            <a:ext cx="438411" cy="2075634"/>
          </a:xfrm>
          <a:prstGeom prst="leftBrace">
            <a:avLst>
              <a:gd name="adj1" fmla="val 0"/>
              <a:gd name="adj2" fmla="val 50775"/>
            </a:avLst>
          </a:prstGeom>
          <a:ln w="28575">
            <a:solidFill>
              <a:schemeClr val="accent6"/>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GB"/>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42</a:t>
            </a:fld>
            <a:endParaRPr lang="en-GB">
              <a:solidFill>
                <a:prstClr val="black">
                  <a:lumMod val="65000"/>
                  <a:lumOff val="35000"/>
                </a:prstClr>
              </a:solidFill>
            </a:endParaRPr>
          </a:p>
        </p:txBody>
      </p:sp>
      <p:sp>
        <p:nvSpPr>
          <p:cNvPr id="14" name="Frame 13">
            <a:extLst>
              <a:ext uri="{FF2B5EF4-FFF2-40B4-BE49-F238E27FC236}">
                <a16:creationId xmlns:a16="http://schemas.microsoft.com/office/drawing/2014/main" id="{C9042C63-8932-F44D-96F2-45C65B905A4D}"/>
              </a:ext>
            </a:extLst>
          </p:cNvPr>
          <p:cNvSpPr/>
          <p:nvPr/>
        </p:nvSpPr>
        <p:spPr>
          <a:xfrm>
            <a:off x="5942545" y="1855926"/>
            <a:ext cx="3464926" cy="3444493"/>
          </a:xfrm>
          <a:prstGeom prst="frame">
            <a:avLst>
              <a:gd name="adj1" fmla="val 1609"/>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GB">
              <a:solidFill>
                <a:schemeClr val="tx1"/>
              </a:solidFill>
            </a:endParaRPr>
          </a:p>
        </p:txBody>
      </p:sp>
    </p:spTree>
    <p:extLst>
      <p:ext uri="{BB962C8B-B14F-4D97-AF65-F5344CB8AC3E}">
        <p14:creationId xmlns:p14="http://schemas.microsoft.com/office/powerpoint/2010/main" val="2989165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dissolv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animBg="1"/>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Nested Queries</a:t>
            </a:r>
          </a:p>
        </p:txBody>
      </p:sp>
      <p:sp>
        <p:nvSpPr>
          <p:cNvPr id="3" name="Content Placeholder 2"/>
          <p:cNvSpPr>
            <a:spLocks noGrp="1"/>
          </p:cNvSpPr>
          <p:nvPr>
            <p:ph idx="1"/>
          </p:nvPr>
        </p:nvSpPr>
        <p:spPr/>
        <p:txBody>
          <a:bodyPr>
            <a:normAutofit/>
          </a:bodyPr>
          <a:lstStyle/>
          <a:p>
            <a:r>
              <a:rPr lang="en-GB" sz="2800" dirty="0"/>
              <a:t>Enable query optimiser to provide more efficient plans</a:t>
            </a:r>
          </a:p>
          <a:p>
            <a:pPr lvl="1"/>
            <a:r>
              <a:rPr lang="en-GB" sz="2400" dirty="0"/>
              <a:t>Subquery can be shared across queries</a:t>
            </a:r>
          </a:p>
          <a:p>
            <a:pPr lvl="1"/>
            <a:r>
              <a:rPr lang="en-GB" sz="2400" dirty="0"/>
              <a:t>Subquery can exploit declared views</a:t>
            </a:r>
          </a:p>
          <a:p>
            <a:r>
              <a:rPr lang="en-GB" sz="2800" dirty="0"/>
              <a:t>Easier to understand the query</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43</a:t>
            </a:fld>
            <a:endParaRPr lang="en-GB">
              <a:solidFill>
                <a:prstClr val="black">
                  <a:lumMod val="65000"/>
                  <a:lumOff val="35000"/>
                </a:prstClr>
              </a:solidFill>
            </a:endParaRPr>
          </a:p>
        </p:txBody>
      </p:sp>
    </p:spTree>
    <p:extLst>
      <p:ext uri="{BB962C8B-B14F-4D97-AF65-F5344CB8AC3E}">
        <p14:creationId xmlns:p14="http://schemas.microsoft.com/office/powerpoint/2010/main" val="96144602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4">
            <a:extLst>
              <a:ext uri="{FF2B5EF4-FFF2-40B4-BE49-F238E27FC236}">
                <a16:creationId xmlns:a16="http://schemas.microsoft.com/office/drawing/2014/main" id="{195418C3-1AD1-994B-A448-E870D18FB4E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77130" y="2064785"/>
            <a:ext cx="5947529" cy="429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Frame 9"/>
          <p:cNvSpPr/>
          <p:nvPr/>
        </p:nvSpPr>
        <p:spPr>
          <a:xfrm>
            <a:off x="6234600" y="2875935"/>
            <a:ext cx="2705824" cy="333973"/>
          </a:xfrm>
          <a:prstGeom prst="frame">
            <a:avLst/>
          </a:prstGeom>
          <a:noFill/>
          <a:ln>
            <a:noFill/>
          </a:ln>
          <a:effectLst/>
          <a:scene3d>
            <a:camera prst="orthographicFron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schemeClr val="tx1"/>
              </a:solidFill>
            </a:endParaRPr>
          </a:p>
        </p:txBody>
      </p:sp>
      <p:sp>
        <p:nvSpPr>
          <p:cNvPr id="11" name="Frame 10"/>
          <p:cNvSpPr/>
          <p:nvPr/>
        </p:nvSpPr>
        <p:spPr>
          <a:xfrm>
            <a:off x="7142447" y="4770816"/>
            <a:ext cx="2086076" cy="448328"/>
          </a:xfrm>
          <a:prstGeom prst="frame">
            <a:avLst/>
          </a:prstGeom>
          <a:noFill/>
          <a:ln>
            <a:noFill/>
          </a:ln>
          <a:effectLst/>
          <a:scene3d>
            <a:camera prst="orthographicFron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schemeClr val="tx1"/>
              </a:solidFill>
            </a:endParaRPr>
          </a:p>
        </p:txBody>
      </p:sp>
      <p:sp>
        <p:nvSpPr>
          <p:cNvPr id="12" name="Frame 11"/>
          <p:cNvSpPr/>
          <p:nvPr/>
        </p:nvSpPr>
        <p:spPr>
          <a:xfrm>
            <a:off x="9626728" y="5774866"/>
            <a:ext cx="2427427" cy="375211"/>
          </a:xfrm>
          <a:prstGeom prst="frame">
            <a:avLst/>
          </a:prstGeom>
          <a:noFill/>
          <a:ln>
            <a:noFill/>
          </a:ln>
          <a:effectLst/>
          <a:scene3d>
            <a:camera prst="orthographicFront"/>
            <a:lightRig rig="threePt" dir="tl"/>
          </a:scene3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schemeClr val="tx1"/>
              </a:solidFill>
            </a:endParaRPr>
          </a:p>
        </p:txBody>
      </p:sp>
      <p:sp>
        <p:nvSpPr>
          <p:cNvPr id="2" name="Title 1"/>
          <p:cNvSpPr>
            <a:spLocks noGrp="1"/>
          </p:cNvSpPr>
          <p:nvPr>
            <p:ph type="title"/>
          </p:nvPr>
        </p:nvSpPr>
        <p:spPr/>
        <p:txBody>
          <a:bodyPr/>
          <a:lstStyle/>
          <a:p>
            <a:r>
              <a:rPr lang="en-GB" dirty="0"/>
              <a:t>Nested Query using NOT IN</a:t>
            </a:r>
          </a:p>
        </p:txBody>
      </p:sp>
      <p:sp>
        <p:nvSpPr>
          <p:cNvPr id="3" name="Content Placeholder 2"/>
          <p:cNvSpPr>
            <a:spLocks noGrp="1"/>
          </p:cNvSpPr>
          <p:nvPr>
            <p:ph idx="1"/>
          </p:nvPr>
        </p:nvSpPr>
        <p:spPr>
          <a:xfrm>
            <a:off x="499299" y="1823378"/>
            <a:ext cx="5204078" cy="4745701"/>
          </a:xfrm>
        </p:spPr>
        <p:txBody>
          <a:bodyPr>
            <a:normAutofit fontScale="92500" lnSpcReduction="10000"/>
          </a:bodyPr>
          <a:lstStyle/>
          <a:p>
            <a:pPr marL="0" indent="0">
              <a:buNone/>
            </a:pPr>
            <a:r>
              <a:rPr lang="en-GB" sz="2600" b="1" dirty="0"/>
              <a:t>Example</a:t>
            </a:r>
          </a:p>
          <a:p>
            <a:r>
              <a:rPr lang="en-GB" sz="2600" i="1" dirty="0"/>
              <a:t>Find the names of projects that Gordon Smith does not work on</a:t>
            </a:r>
          </a:p>
          <a:p>
            <a:pPr marL="0" indent="0">
              <a:buNone/>
            </a:pPr>
            <a:r>
              <a:rPr lang="en-GB" sz="2200" dirty="0">
                <a:latin typeface="Monaco" charset="0"/>
                <a:ea typeface="Monaco" charset="0"/>
                <a:cs typeface="Monaco" charset="0"/>
              </a:rPr>
              <a:t>SELECT </a:t>
            </a:r>
            <a:r>
              <a:rPr lang="en-GB" sz="2200" dirty="0" err="1">
                <a:latin typeface="Monaco" charset="0"/>
                <a:ea typeface="Monaco" charset="0"/>
                <a:cs typeface="Monaco" charset="0"/>
              </a:rPr>
              <a:t>P.pName</a:t>
            </a:r>
            <a:br>
              <a:rPr lang="en-GB" sz="2200" dirty="0">
                <a:latin typeface="Monaco" charset="0"/>
                <a:ea typeface="Monaco" charset="0"/>
                <a:cs typeface="Monaco" charset="0"/>
              </a:rPr>
            </a:br>
            <a:r>
              <a:rPr lang="en-GB" sz="2200" dirty="0">
                <a:latin typeface="Monaco" charset="0"/>
                <a:ea typeface="Monaco" charset="0"/>
                <a:cs typeface="Monaco" charset="0"/>
              </a:rPr>
              <a:t>FROM   </a:t>
            </a:r>
            <a:r>
              <a:rPr lang="en-GB" sz="2200" dirty="0" err="1">
                <a:latin typeface="Monaco" charset="0"/>
                <a:ea typeface="Monaco" charset="0"/>
                <a:cs typeface="Monaco" charset="0"/>
              </a:rPr>
              <a:t>DBEmployee</a:t>
            </a:r>
            <a:r>
              <a:rPr lang="en-GB" sz="2200" dirty="0">
                <a:latin typeface="Monaco" charset="0"/>
                <a:ea typeface="Monaco" charset="0"/>
                <a:cs typeface="Monaco" charset="0"/>
              </a:rPr>
              <a:t> AS E, </a:t>
            </a:r>
            <a:br>
              <a:rPr lang="en-GB" sz="2200" dirty="0">
                <a:latin typeface="Monaco" charset="0"/>
                <a:ea typeface="Monaco" charset="0"/>
                <a:cs typeface="Monaco" charset="0"/>
              </a:rPr>
            </a:br>
            <a:r>
              <a:rPr lang="en-GB" sz="2200" dirty="0">
                <a:latin typeface="Monaco" charset="0"/>
                <a:ea typeface="Monaco" charset="0"/>
                <a:cs typeface="Monaco" charset="0"/>
              </a:rPr>
              <a:t>       </a:t>
            </a:r>
            <a:r>
              <a:rPr lang="en-GB" sz="2200" dirty="0" err="1">
                <a:latin typeface="Monaco" charset="0"/>
                <a:ea typeface="Monaco" charset="0"/>
                <a:cs typeface="Monaco" charset="0"/>
              </a:rPr>
              <a:t>DBProject</a:t>
            </a:r>
            <a:r>
              <a:rPr lang="en-GB" sz="2200" dirty="0">
                <a:latin typeface="Monaco" charset="0"/>
                <a:ea typeface="Monaco" charset="0"/>
                <a:cs typeface="Monaco" charset="0"/>
              </a:rPr>
              <a:t> AS P,</a:t>
            </a:r>
            <a:br>
              <a:rPr lang="en-GB" sz="2200" dirty="0">
                <a:latin typeface="Monaco" charset="0"/>
                <a:ea typeface="Monaco" charset="0"/>
                <a:cs typeface="Monaco" charset="0"/>
              </a:rPr>
            </a:br>
            <a:r>
              <a:rPr lang="en-GB" sz="2200" dirty="0">
                <a:latin typeface="Monaco" charset="0"/>
                <a:ea typeface="Monaco" charset="0"/>
                <a:cs typeface="Monaco" charset="0"/>
              </a:rPr>
              <a:t>       </a:t>
            </a:r>
            <a:r>
              <a:rPr lang="en-GB" sz="2200" dirty="0" err="1">
                <a:latin typeface="Monaco" charset="0"/>
                <a:ea typeface="Monaco" charset="0"/>
                <a:cs typeface="Monaco" charset="0"/>
              </a:rPr>
              <a:t>DBWorksOn</a:t>
            </a:r>
            <a:r>
              <a:rPr lang="en-GB" sz="2200" dirty="0">
                <a:latin typeface="Monaco" charset="0"/>
                <a:ea typeface="Monaco" charset="0"/>
                <a:cs typeface="Monaco" charset="0"/>
              </a:rPr>
              <a:t> AS W</a:t>
            </a:r>
            <a:br>
              <a:rPr lang="en-GB" sz="2200" dirty="0">
                <a:latin typeface="Monaco" charset="0"/>
                <a:ea typeface="Monaco" charset="0"/>
                <a:cs typeface="Monaco" charset="0"/>
              </a:rPr>
            </a:br>
            <a:r>
              <a:rPr lang="en-GB" sz="2200" dirty="0">
                <a:latin typeface="Monaco" charset="0"/>
                <a:ea typeface="Monaco" charset="0"/>
                <a:cs typeface="Monaco" charset="0"/>
              </a:rPr>
              <a:t>WHERE  </a:t>
            </a:r>
            <a:r>
              <a:rPr lang="en-GB" sz="2200" dirty="0" err="1">
                <a:latin typeface="Monaco" charset="0"/>
                <a:ea typeface="Monaco" charset="0"/>
                <a:cs typeface="Monaco" charset="0"/>
              </a:rPr>
              <a:t>E.ssn</a:t>
            </a:r>
            <a:r>
              <a:rPr lang="en-GB" sz="2200" dirty="0">
                <a:latin typeface="Monaco" charset="0"/>
                <a:ea typeface="Monaco" charset="0"/>
                <a:cs typeface="Monaco" charset="0"/>
              </a:rPr>
              <a:t> = </a:t>
            </a:r>
            <a:r>
              <a:rPr lang="en-GB" sz="2200" dirty="0" err="1">
                <a:latin typeface="Monaco" charset="0"/>
                <a:ea typeface="Monaco" charset="0"/>
                <a:cs typeface="Monaco" charset="0"/>
              </a:rPr>
              <a:t>W.wssn</a:t>
            </a:r>
            <a:br>
              <a:rPr lang="en-GB" sz="2200" dirty="0">
                <a:latin typeface="Monaco" charset="0"/>
                <a:ea typeface="Monaco" charset="0"/>
                <a:cs typeface="Monaco" charset="0"/>
              </a:rPr>
            </a:br>
            <a:r>
              <a:rPr lang="en-GB" sz="2200" dirty="0">
                <a:latin typeface="Monaco" charset="0"/>
                <a:ea typeface="Monaco" charset="0"/>
                <a:cs typeface="Monaco" charset="0"/>
              </a:rPr>
              <a:t>AND    </a:t>
            </a:r>
            <a:r>
              <a:rPr lang="en-GB" sz="2200" dirty="0" err="1">
                <a:latin typeface="Monaco" charset="0"/>
                <a:ea typeface="Monaco" charset="0"/>
                <a:cs typeface="Monaco" charset="0"/>
              </a:rPr>
              <a:t>P.pNum</a:t>
            </a:r>
            <a:r>
              <a:rPr lang="en-GB" sz="2200" dirty="0">
                <a:latin typeface="Monaco" charset="0"/>
                <a:ea typeface="Monaco" charset="0"/>
                <a:cs typeface="Monaco" charset="0"/>
              </a:rPr>
              <a:t> = </a:t>
            </a:r>
            <a:r>
              <a:rPr lang="en-GB" sz="2200" dirty="0" err="1">
                <a:latin typeface="Monaco" charset="0"/>
                <a:ea typeface="Monaco" charset="0"/>
                <a:cs typeface="Monaco" charset="0"/>
              </a:rPr>
              <a:t>W.wpNum</a:t>
            </a:r>
            <a:br>
              <a:rPr lang="en-GB" sz="2200" dirty="0">
                <a:latin typeface="Monaco" charset="0"/>
                <a:ea typeface="Monaco" charset="0"/>
                <a:cs typeface="Monaco" charset="0"/>
              </a:rPr>
            </a:br>
            <a:r>
              <a:rPr lang="en-GB" sz="2200" dirty="0">
                <a:latin typeface="Monaco" charset="0"/>
                <a:ea typeface="Monaco" charset="0"/>
                <a:cs typeface="Monaco" charset="0"/>
              </a:rPr>
              <a:t>AND    </a:t>
            </a:r>
            <a:r>
              <a:rPr lang="en-GB" sz="2200" dirty="0" err="1">
                <a:latin typeface="Monaco" charset="0"/>
                <a:ea typeface="Monaco" charset="0"/>
                <a:cs typeface="Monaco" charset="0"/>
              </a:rPr>
              <a:t>E.lastName</a:t>
            </a:r>
            <a:r>
              <a:rPr lang="en-GB" sz="2200" dirty="0">
                <a:latin typeface="Monaco" charset="0"/>
                <a:ea typeface="Monaco" charset="0"/>
                <a:cs typeface="Monaco" charset="0"/>
              </a:rPr>
              <a:t> &lt;&gt; 'Smith’</a:t>
            </a:r>
            <a:br>
              <a:rPr lang="en-GB" sz="2200" dirty="0">
                <a:latin typeface="Monaco" charset="0"/>
                <a:ea typeface="Monaco" charset="0"/>
                <a:cs typeface="Monaco" charset="0"/>
              </a:rPr>
            </a:br>
            <a:r>
              <a:rPr lang="en-GB" sz="2200" dirty="0">
                <a:latin typeface="Monaco" charset="0"/>
                <a:ea typeface="Monaco" charset="0"/>
                <a:cs typeface="Monaco" charset="0"/>
              </a:rPr>
              <a:t>AND    </a:t>
            </a:r>
            <a:r>
              <a:rPr lang="en-GB" sz="2200" dirty="0" err="1">
                <a:latin typeface="Monaco" charset="0"/>
                <a:ea typeface="Monaco" charset="0"/>
                <a:cs typeface="Monaco" charset="0"/>
              </a:rPr>
              <a:t>E.firstNames</a:t>
            </a:r>
            <a:r>
              <a:rPr lang="en-GB" sz="2200" dirty="0">
                <a:latin typeface="Monaco" charset="0"/>
                <a:ea typeface="Monaco" charset="0"/>
                <a:cs typeface="Monaco" charset="0"/>
              </a:rPr>
              <a:t> &lt;&gt; 'Gordon';</a:t>
            </a:r>
          </a:p>
          <a:p>
            <a:r>
              <a:rPr lang="en-GB" sz="2600" dirty="0">
                <a:ea typeface="Monaco" charset="0"/>
                <a:cs typeface="Monaco" charset="0"/>
              </a:rPr>
              <a:t>Returns wrong answer! </a:t>
            </a:r>
            <a:r>
              <a:rPr lang="en-GB" sz="2600" i="1" dirty="0">
                <a:ea typeface="Monaco" charset="0"/>
                <a:cs typeface="Monaco" charset="0"/>
              </a:rPr>
              <a:t>Why?</a:t>
            </a:r>
            <a:endParaRPr lang="en-GB" sz="2600" i="1"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44</a:t>
            </a:fld>
            <a:endParaRPr lang="en-GB">
              <a:solidFill>
                <a:prstClr val="black">
                  <a:lumMod val="65000"/>
                  <a:lumOff val="35000"/>
                </a:prstClr>
              </a:solidFill>
            </a:endParaRPr>
          </a:p>
        </p:txBody>
      </p:sp>
    </p:spTree>
    <p:extLst>
      <p:ext uri="{BB962C8B-B14F-4D97-AF65-F5344CB8AC3E}">
        <p14:creationId xmlns:p14="http://schemas.microsoft.com/office/powerpoint/2010/main" val="543617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mph" presetSubtype="2" fill="hold" nodeType="clickEffect">
                                  <p:stCondLst>
                                    <p:cond delay="0"/>
                                  </p:stCondLst>
                                  <p:childTnLst>
                                    <p:animClr clrSpc="rgb" dir="cw">
                                      <p:cBhvr>
                                        <p:cTn id="11" dur="2000" fill="hold"/>
                                        <p:tgtEl>
                                          <p:spTgt spid="12"/>
                                        </p:tgtEl>
                                        <p:attrNameLst>
                                          <p:attrName>fillcolor</p:attrName>
                                        </p:attrNameLst>
                                      </p:cBhvr>
                                      <p:to>
                                        <a:srgbClr val="FF0000"/>
                                      </p:to>
                                    </p:animClr>
                                    <p:set>
                                      <p:cBhvr>
                                        <p:cTn id="12" dur="2000" fill="hold"/>
                                        <p:tgtEl>
                                          <p:spTgt spid="12"/>
                                        </p:tgtEl>
                                        <p:attrNameLst>
                                          <p:attrName>fill.type</p:attrName>
                                        </p:attrNameLst>
                                      </p:cBhvr>
                                      <p:to>
                                        <p:strVal val="solid"/>
                                      </p:to>
                                    </p:set>
                                    <p:set>
                                      <p:cBhvr>
                                        <p:cTn id="13" dur="2000" fill="hold"/>
                                        <p:tgtEl>
                                          <p:spTgt spid="12"/>
                                        </p:tgtEl>
                                        <p:attrNameLst>
                                          <p:attrName>fill.on</p:attrName>
                                        </p:attrNameLst>
                                      </p:cBhvr>
                                      <p:to>
                                        <p:strVal val="true"/>
                                      </p:to>
                                    </p:set>
                                  </p:childTnLst>
                                </p:cTn>
                              </p:par>
                              <p:par>
                                <p:cTn id="14" presetID="1" presetClass="emph" presetSubtype="2" fill="hold" nodeType="withEffect">
                                  <p:stCondLst>
                                    <p:cond delay="0"/>
                                  </p:stCondLst>
                                  <p:childTnLst>
                                    <p:animClr clrSpc="rgb" dir="cw">
                                      <p:cBhvr>
                                        <p:cTn id="15" dur="2000" fill="hold"/>
                                        <p:tgtEl>
                                          <p:spTgt spid="11"/>
                                        </p:tgtEl>
                                        <p:attrNameLst>
                                          <p:attrName>fillcolor</p:attrName>
                                        </p:attrNameLst>
                                      </p:cBhvr>
                                      <p:to>
                                        <a:srgbClr val="FF0000"/>
                                      </p:to>
                                    </p:animClr>
                                    <p:set>
                                      <p:cBhvr>
                                        <p:cTn id="16" dur="2000" fill="hold"/>
                                        <p:tgtEl>
                                          <p:spTgt spid="11"/>
                                        </p:tgtEl>
                                        <p:attrNameLst>
                                          <p:attrName>fill.type</p:attrName>
                                        </p:attrNameLst>
                                      </p:cBhvr>
                                      <p:to>
                                        <p:strVal val="solid"/>
                                      </p:to>
                                    </p:set>
                                    <p:set>
                                      <p:cBhvr>
                                        <p:cTn id="17" dur="2000" fill="hold"/>
                                        <p:tgtEl>
                                          <p:spTgt spid="11"/>
                                        </p:tgtEl>
                                        <p:attrNameLst>
                                          <p:attrName>fill.on</p:attrName>
                                        </p:attrNameLst>
                                      </p:cBhvr>
                                      <p:to>
                                        <p:strVal val="true"/>
                                      </p:to>
                                    </p:set>
                                  </p:childTnLst>
                                </p:cTn>
                              </p:par>
                              <p:par>
                                <p:cTn id="18" presetID="1" presetClass="emph" presetSubtype="2" fill="hold" nodeType="withEffect">
                                  <p:stCondLst>
                                    <p:cond delay="0"/>
                                  </p:stCondLst>
                                  <p:childTnLst>
                                    <p:animClr clrSpc="rgb" dir="cw">
                                      <p:cBhvr>
                                        <p:cTn id="19" dur="2000" fill="hold"/>
                                        <p:tgtEl>
                                          <p:spTgt spid="10"/>
                                        </p:tgtEl>
                                        <p:attrNameLst>
                                          <p:attrName>fillcolor</p:attrName>
                                        </p:attrNameLst>
                                      </p:cBhvr>
                                      <p:to>
                                        <a:srgbClr val="FF0000"/>
                                      </p:to>
                                    </p:animClr>
                                    <p:set>
                                      <p:cBhvr>
                                        <p:cTn id="20" dur="2000" fill="hold"/>
                                        <p:tgtEl>
                                          <p:spTgt spid="10"/>
                                        </p:tgtEl>
                                        <p:attrNameLst>
                                          <p:attrName>fill.type</p:attrName>
                                        </p:attrNameLst>
                                      </p:cBhvr>
                                      <p:to>
                                        <p:strVal val="solid"/>
                                      </p:to>
                                    </p:set>
                                    <p:set>
                                      <p:cBhvr>
                                        <p:cTn id="21" dur="2000" fill="hold"/>
                                        <p:tgtEl>
                                          <p:spTgt spid="10"/>
                                        </p:tgtEl>
                                        <p:attrNameLst>
                                          <p:attrName>fill.on</p:attrName>
                                        </p:attrNameLst>
                                      </p:cBhvr>
                                      <p:to>
                                        <p:strVal val="true"/>
                                      </p:to>
                                    </p:set>
                                  </p:childTnLst>
                                </p:cTn>
                              </p:par>
                              <p:par>
                                <p:cTn id="22" presetID="7" presetClass="emph" presetSubtype="2" fill="hold" nodeType="withEffect">
                                  <p:stCondLst>
                                    <p:cond delay="0"/>
                                  </p:stCondLst>
                                  <p:childTnLst>
                                    <p:animClr clrSpc="rgb" dir="cw">
                                      <p:cBhvr>
                                        <p:cTn id="23" dur="2000" fill="hold"/>
                                        <p:tgtEl>
                                          <p:spTgt spid="10"/>
                                        </p:tgtEl>
                                        <p:attrNameLst>
                                          <p:attrName>stroke.color</p:attrName>
                                        </p:attrNameLst>
                                      </p:cBhvr>
                                      <p:to>
                                        <a:srgbClr val="FF0000"/>
                                      </p:to>
                                    </p:animClr>
                                    <p:set>
                                      <p:cBhvr>
                                        <p:cTn id="24" dur="2000" fill="hold"/>
                                        <p:tgtEl>
                                          <p:spTgt spid="10"/>
                                        </p:tgtEl>
                                        <p:attrNameLst>
                                          <p:attrName>stroke.on</p:attrName>
                                        </p:attrNameLst>
                                      </p:cBhvr>
                                      <p:to>
                                        <p:strVal val="true"/>
                                      </p:to>
                                    </p:set>
                                  </p:childTnLst>
                                </p:cTn>
                              </p:par>
                              <p:par>
                                <p:cTn id="25" presetID="7" presetClass="emph" presetSubtype="2" fill="hold" nodeType="withEffect">
                                  <p:stCondLst>
                                    <p:cond delay="0"/>
                                  </p:stCondLst>
                                  <p:childTnLst>
                                    <p:animClr clrSpc="rgb" dir="cw">
                                      <p:cBhvr>
                                        <p:cTn id="26" dur="2000" fill="hold"/>
                                        <p:tgtEl>
                                          <p:spTgt spid="11"/>
                                        </p:tgtEl>
                                        <p:attrNameLst>
                                          <p:attrName>stroke.color</p:attrName>
                                        </p:attrNameLst>
                                      </p:cBhvr>
                                      <p:to>
                                        <a:srgbClr val="FF0000"/>
                                      </p:to>
                                    </p:animClr>
                                    <p:set>
                                      <p:cBhvr>
                                        <p:cTn id="27" dur="2000" fill="hold"/>
                                        <p:tgtEl>
                                          <p:spTgt spid="11"/>
                                        </p:tgtEl>
                                        <p:attrNameLst>
                                          <p:attrName>stroke.on</p:attrName>
                                        </p:attrNameLst>
                                      </p:cBhvr>
                                      <p:to>
                                        <p:strVal val="true"/>
                                      </p:to>
                                    </p:set>
                                  </p:childTnLst>
                                </p:cTn>
                              </p:par>
                              <p:par>
                                <p:cTn id="28" presetID="7" presetClass="emph" presetSubtype="2" fill="hold" nodeType="withEffect">
                                  <p:stCondLst>
                                    <p:cond delay="0"/>
                                  </p:stCondLst>
                                  <p:childTnLst>
                                    <p:animClr clrSpc="rgb" dir="cw">
                                      <p:cBhvr>
                                        <p:cTn id="29" dur="2000" fill="hold"/>
                                        <p:tgtEl>
                                          <p:spTgt spid="12"/>
                                        </p:tgtEl>
                                        <p:attrNameLst>
                                          <p:attrName>stroke.color</p:attrName>
                                        </p:attrNameLst>
                                      </p:cBhvr>
                                      <p:to>
                                        <a:srgbClr val="FF0000"/>
                                      </p:to>
                                    </p:animClr>
                                    <p:set>
                                      <p:cBhvr>
                                        <p:cTn id="30" dur="2000" fill="hold"/>
                                        <p:tgtEl>
                                          <p:spTgt spid="12"/>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Nested Query using NOT IN</a:t>
            </a:r>
          </a:p>
        </p:txBody>
      </p:sp>
      <p:sp>
        <p:nvSpPr>
          <p:cNvPr id="3" name="Content Placeholder 2"/>
          <p:cNvSpPr>
            <a:spLocks noGrp="1"/>
          </p:cNvSpPr>
          <p:nvPr>
            <p:ph idx="1"/>
          </p:nvPr>
        </p:nvSpPr>
        <p:spPr>
          <a:xfrm>
            <a:off x="499299" y="1823378"/>
            <a:ext cx="6211217" cy="4745701"/>
          </a:xfrm>
        </p:spPr>
        <p:txBody>
          <a:bodyPr>
            <a:normAutofit/>
          </a:bodyPr>
          <a:lstStyle/>
          <a:p>
            <a:pPr marL="0" indent="0">
              <a:buNone/>
            </a:pPr>
            <a:r>
              <a:rPr lang="en-GB" sz="2400" b="1" dirty="0"/>
              <a:t>Example</a:t>
            </a:r>
          </a:p>
          <a:p>
            <a:pPr>
              <a:spcBef>
                <a:spcPts val="1400"/>
              </a:spcBef>
            </a:pPr>
            <a:r>
              <a:rPr lang="en-GB" sz="2400" i="1" dirty="0"/>
              <a:t>Find the names of projects that Gordon Smith does not work on</a:t>
            </a:r>
          </a:p>
          <a:p>
            <a:pPr marL="0" indent="0">
              <a:buNone/>
            </a:pPr>
            <a:r>
              <a:rPr lang="en-GB" sz="2000" dirty="0">
                <a:latin typeface="Monaco" charset="0"/>
                <a:ea typeface="Monaco" charset="0"/>
                <a:cs typeface="Monaco" charset="0"/>
              </a:rPr>
              <a:t>SELECT </a:t>
            </a:r>
            <a:r>
              <a:rPr lang="en-GB" sz="2000" dirty="0" err="1">
                <a:latin typeface="Monaco" charset="0"/>
                <a:ea typeface="Monaco" charset="0"/>
                <a:cs typeface="Monaco" charset="0"/>
              </a:rPr>
              <a:t>pName</a:t>
            </a:r>
            <a:br>
              <a:rPr lang="en-GB" sz="2000" dirty="0">
                <a:latin typeface="Monaco" charset="0"/>
                <a:ea typeface="Monaco" charset="0"/>
                <a:cs typeface="Monaco" charset="0"/>
              </a:rPr>
            </a:br>
            <a:r>
              <a:rPr lang="en-GB" sz="2000" dirty="0">
                <a:latin typeface="Monaco" charset="0"/>
                <a:ea typeface="Monaco" charset="0"/>
                <a:cs typeface="Monaco" charset="0"/>
              </a:rPr>
              <a:t>FROM   </a:t>
            </a:r>
            <a:r>
              <a:rPr lang="en-GB" sz="2000" dirty="0" err="1">
                <a:latin typeface="Monaco" charset="0"/>
                <a:ea typeface="Monaco" charset="0"/>
                <a:cs typeface="Monaco" charset="0"/>
              </a:rPr>
              <a:t>DBProject</a:t>
            </a:r>
            <a:br>
              <a:rPr lang="en-GB" sz="2000" dirty="0">
                <a:latin typeface="Monaco" charset="0"/>
                <a:ea typeface="Monaco" charset="0"/>
                <a:cs typeface="Monaco" charset="0"/>
              </a:rPr>
            </a:br>
            <a:r>
              <a:rPr lang="en-GB" sz="2000" dirty="0">
                <a:latin typeface="Monaco" charset="0"/>
                <a:ea typeface="Monaco" charset="0"/>
                <a:cs typeface="Monaco" charset="0"/>
              </a:rPr>
              <a:t>WHERE  </a:t>
            </a:r>
            <a:r>
              <a:rPr lang="en-GB" sz="2000" dirty="0" err="1">
                <a:latin typeface="Monaco" charset="0"/>
                <a:ea typeface="Monaco" charset="0"/>
                <a:cs typeface="Monaco" charset="0"/>
              </a:rPr>
              <a:t>pNum</a:t>
            </a:r>
            <a:r>
              <a:rPr lang="en-GB" sz="2000" dirty="0">
                <a:latin typeface="Monaco" charset="0"/>
                <a:ea typeface="Monaco" charset="0"/>
                <a:cs typeface="Monaco" charset="0"/>
              </a:rPr>
              <a:t> NOT IN       </a:t>
            </a:r>
            <a:br>
              <a:rPr lang="en-GB" sz="2000" dirty="0">
                <a:latin typeface="Monaco" charset="0"/>
                <a:ea typeface="Monaco" charset="0"/>
                <a:cs typeface="Monaco" charset="0"/>
              </a:rPr>
            </a:br>
            <a:r>
              <a:rPr lang="en-GB" sz="2000" dirty="0">
                <a:latin typeface="Monaco" charset="0"/>
                <a:ea typeface="Monaco" charset="0"/>
                <a:cs typeface="Monaco" charset="0"/>
              </a:rPr>
              <a:t>      (SELECT </a:t>
            </a:r>
            <a:r>
              <a:rPr lang="en-GB" sz="2000" dirty="0" err="1">
                <a:latin typeface="Monaco" charset="0"/>
                <a:ea typeface="Monaco" charset="0"/>
                <a:cs typeface="Monaco" charset="0"/>
              </a:rPr>
              <a:t>wpNum</a:t>
            </a:r>
            <a:br>
              <a:rPr lang="en-GB" sz="2000" dirty="0">
                <a:latin typeface="Monaco" charset="0"/>
                <a:ea typeface="Monaco" charset="0"/>
                <a:cs typeface="Monaco" charset="0"/>
              </a:rPr>
            </a:br>
            <a:r>
              <a:rPr lang="en-GB" sz="2000" dirty="0">
                <a:latin typeface="Monaco" charset="0"/>
                <a:ea typeface="Monaco" charset="0"/>
                <a:cs typeface="Monaco" charset="0"/>
              </a:rPr>
              <a:t>       FROM   </a:t>
            </a:r>
            <a:r>
              <a:rPr lang="en-GB" sz="2000" dirty="0" err="1">
                <a:latin typeface="Monaco" charset="0"/>
                <a:ea typeface="Monaco" charset="0"/>
                <a:cs typeface="Monaco" charset="0"/>
              </a:rPr>
              <a:t>DBEmployee</a:t>
            </a:r>
            <a:r>
              <a:rPr lang="en-GB" sz="2000" dirty="0">
                <a:latin typeface="Monaco" charset="0"/>
                <a:ea typeface="Monaco" charset="0"/>
                <a:cs typeface="Monaco" charset="0"/>
              </a:rPr>
              <a:t> AS E,</a:t>
            </a:r>
            <a:br>
              <a:rPr lang="en-GB" sz="2000" dirty="0">
                <a:latin typeface="Monaco" charset="0"/>
                <a:ea typeface="Monaco" charset="0"/>
                <a:cs typeface="Monaco" charset="0"/>
              </a:rPr>
            </a:br>
            <a:r>
              <a:rPr lang="en-GB" sz="2000" dirty="0">
                <a:latin typeface="Monaco" charset="0"/>
                <a:ea typeface="Monaco" charset="0"/>
                <a:cs typeface="Monaco" charset="0"/>
              </a:rPr>
              <a:t>              </a:t>
            </a:r>
            <a:r>
              <a:rPr lang="en-GB" sz="2000" dirty="0" err="1">
                <a:latin typeface="Monaco" charset="0"/>
                <a:ea typeface="Monaco" charset="0"/>
                <a:cs typeface="Monaco" charset="0"/>
              </a:rPr>
              <a:t>DBWorksOn</a:t>
            </a:r>
            <a:r>
              <a:rPr lang="en-GB" sz="2000" dirty="0">
                <a:latin typeface="Monaco" charset="0"/>
                <a:ea typeface="Monaco" charset="0"/>
                <a:cs typeface="Monaco" charset="0"/>
              </a:rPr>
              <a:t> AS W</a:t>
            </a:r>
            <a:br>
              <a:rPr lang="en-GB" sz="2000" dirty="0">
                <a:latin typeface="Monaco" charset="0"/>
                <a:ea typeface="Monaco" charset="0"/>
                <a:cs typeface="Monaco" charset="0"/>
              </a:rPr>
            </a:br>
            <a:r>
              <a:rPr lang="en-GB" sz="2000" dirty="0">
                <a:latin typeface="Monaco" charset="0"/>
                <a:ea typeface="Monaco" charset="0"/>
                <a:cs typeface="Monaco" charset="0"/>
              </a:rPr>
              <a:t>       WHERE  </a:t>
            </a:r>
            <a:r>
              <a:rPr lang="en-GB" sz="2000" dirty="0" err="1">
                <a:latin typeface="Monaco" charset="0"/>
                <a:ea typeface="Monaco" charset="0"/>
                <a:cs typeface="Monaco" charset="0"/>
              </a:rPr>
              <a:t>E.ssn</a:t>
            </a:r>
            <a:r>
              <a:rPr lang="en-GB" sz="2000" dirty="0">
                <a:latin typeface="Monaco" charset="0"/>
                <a:ea typeface="Monaco" charset="0"/>
                <a:cs typeface="Monaco" charset="0"/>
              </a:rPr>
              <a:t> = </a:t>
            </a:r>
            <a:r>
              <a:rPr lang="en-GB" sz="2000" dirty="0" err="1">
                <a:latin typeface="Monaco" charset="0"/>
                <a:ea typeface="Monaco" charset="0"/>
                <a:cs typeface="Monaco" charset="0"/>
              </a:rPr>
              <a:t>W.wssn</a:t>
            </a:r>
            <a:br>
              <a:rPr lang="en-GB" sz="2000" dirty="0">
                <a:latin typeface="Monaco" charset="0"/>
                <a:ea typeface="Monaco" charset="0"/>
                <a:cs typeface="Monaco" charset="0"/>
              </a:rPr>
            </a:br>
            <a:r>
              <a:rPr lang="en-GB" sz="2000" dirty="0">
                <a:latin typeface="Monaco" charset="0"/>
                <a:ea typeface="Monaco" charset="0"/>
                <a:cs typeface="Monaco" charset="0"/>
              </a:rPr>
              <a:t>       AND    </a:t>
            </a:r>
            <a:r>
              <a:rPr lang="en-GB" sz="2000" dirty="0" err="1">
                <a:latin typeface="Monaco" charset="0"/>
                <a:ea typeface="Monaco" charset="0"/>
                <a:cs typeface="Monaco" charset="0"/>
              </a:rPr>
              <a:t>E.lastName</a:t>
            </a:r>
            <a:r>
              <a:rPr lang="en-GB" sz="2000" dirty="0">
                <a:latin typeface="Monaco" charset="0"/>
                <a:ea typeface="Monaco" charset="0"/>
                <a:cs typeface="Monaco" charset="0"/>
              </a:rPr>
              <a:t> = 'Smith'</a:t>
            </a:r>
            <a:br>
              <a:rPr lang="en-GB" sz="2000" dirty="0">
                <a:latin typeface="Monaco" charset="0"/>
                <a:ea typeface="Monaco" charset="0"/>
                <a:cs typeface="Monaco" charset="0"/>
              </a:rPr>
            </a:br>
            <a:r>
              <a:rPr lang="en-GB" sz="2000" dirty="0">
                <a:latin typeface="Monaco" charset="0"/>
                <a:ea typeface="Monaco" charset="0"/>
                <a:cs typeface="Monaco" charset="0"/>
              </a:rPr>
              <a:t>       AND    </a:t>
            </a:r>
            <a:r>
              <a:rPr lang="en-GB" sz="2000" dirty="0" err="1">
                <a:latin typeface="Monaco" charset="0"/>
                <a:ea typeface="Monaco" charset="0"/>
                <a:cs typeface="Monaco" charset="0"/>
              </a:rPr>
              <a:t>E.firstNames</a:t>
            </a:r>
            <a:r>
              <a:rPr lang="en-GB" sz="2000" dirty="0">
                <a:latin typeface="Monaco" charset="0"/>
                <a:ea typeface="Monaco" charset="0"/>
                <a:cs typeface="Monaco" charset="0"/>
              </a:rPr>
              <a:t> = 'Gordon');</a:t>
            </a:r>
            <a:endParaRPr lang="en-GB" sz="2000"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45</a:t>
            </a:fld>
            <a:endParaRPr lang="en-GB">
              <a:solidFill>
                <a:prstClr val="black">
                  <a:lumMod val="65000"/>
                  <a:lumOff val="35000"/>
                </a:prstClr>
              </a:solidFill>
            </a:endParaRPr>
          </a:p>
        </p:txBody>
      </p:sp>
      <p:pic>
        <p:nvPicPr>
          <p:cNvPr id="10" name="Picture 4">
            <a:extLst>
              <a:ext uri="{FF2B5EF4-FFF2-40B4-BE49-F238E27FC236}">
                <a16:creationId xmlns:a16="http://schemas.microsoft.com/office/drawing/2014/main" id="{417107AD-F6FC-F248-9F43-C12F9B2D7D5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77130" y="2064785"/>
            <a:ext cx="5947529" cy="4295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530236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dirty="0"/>
              <a:t>Existence testing</a:t>
            </a:r>
          </a:p>
        </p:txBody>
      </p:sp>
      <p:sp>
        <p:nvSpPr>
          <p:cNvPr id="9" name="Content Placeholder 8"/>
          <p:cNvSpPr>
            <a:spLocks noGrp="1"/>
          </p:cNvSpPr>
          <p:nvPr>
            <p:ph sz="half" idx="1"/>
          </p:nvPr>
        </p:nvSpPr>
        <p:spPr/>
        <p:txBody>
          <a:bodyPr>
            <a:normAutofit/>
          </a:bodyPr>
          <a:lstStyle/>
          <a:p>
            <a:r>
              <a:rPr lang="en-GB" dirty="0"/>
              <a:t>Depends on subquery returning rows</a:t>
            </a:r>
          </a:p>
          <a:p>
            <a:pPr lvl="1"/>
            <a:r>
              <a:rPr lang="en-GB" dirty="0"/>
              <a:t>Not interested in their values</a:t>
            </a:r>
          </a:p>
          <a:p>
            <a:pPr>
              <a:spcBef>
                <a:spcPts val="1400"/>
              </a:spcBef>
            </a:pPr>
            <a:r>
              <a:rPr lang="en-GB" dirty="0"/>
              <a:t>Can be rewritten as a JOIN</a:t>
            </a:r>
          </a:p>
          <a:p>
            <a:pPr>
              <a:spcBef>
                <a:spcPts val="1400"/>
              </a:spcBef>
            </a:pPr>
            <a:r>
              <a:rPr lang="en-GB" dirty="0"/>
              <a:t>Can reference outer query attributes in inner query</a:t>
            </a:r>
          </a:p>
          <a:p>
            <a:pPr lvl="1"/>
            <a:r>
              <a:rPr lang="en-GB" dirty="0"/>
              <a:t>Not the other way around</a:t>
            </a:r>
          </a:p>
        </p:txBody>
      </p:sp>
      <p:sp>
        <p:nvSpPr>
          <p:cNvPr id="2" name="Content Placeholder 1">
            <a:extLst>
              <a:ext uri="{FF2B5EF4-FFF2-40B4-BE49-F238E27FC236}">
                <a16:creationId xmlns:a16="http://schemas.microsoft.com/office/drawing/2014/main" id="{1A901459-101D-0443-8FB8-3FCC5074AC71}"/>
              </a:ext>
            </a:extLst>
          </p:cNvPr>
          <p:cNvSpPr>
            <a:spLocks noGrp="1"/>
          </p:cNvSpPr>
          <p:nvPr>
            <p:ph sz="half" idx="2"/>
          </p:nvPr>
        </p:nvSpPr>
        <p:spPr>
          <a:xfrm>
            <a:off x="6245016" y="1807093"/>
            <a:ext cx="5760171" cy="4810822"/>
          </a:xfrm>
        </p:spPr>
        <p:txBody>
          <a:bodyPr>
            <a:normAutofit/>
          </a:bodyPr>
          <a:lstStyle/>
          <a:p>
            <a:pPr marL="0" indent="0">
              <a:buNone/>
            </a:pPr>
            <a:r>
              <a:rPr lang="en-GB" b="1" dirty="0"/>
              <a:t>Example</a:t>
            </a:r>
          </a:p>
          <a:p>
            <a:r>
              <a:rPr lang="en-GB" i="1" dirty="0"/>
              <a:t>Find the names of all projects with deadlines</a:t>
            </a:r>
          </a:p>
          <a:p>
            <a:pPr marL="0" indent="0">
              <a:buNone/>
            </a:pPr>
            <a:r>
              <a:rPr lang="en-GB" sz="2000" dirty="0">
                <a:latin typeface="Monaco" charset="0"/>
                <a:ea typeface="Monaco" charset="0"/>
                <a:cs typeface="Monaco" charset="0"/>
              </a:rPr>
              <a:t>SELECT </a:t>
            </a:r>
            <a:r>
              <a:rPr lang="en-GB" sz="2000" dirty="0" err="1">
                <a:latin typeface="Monaco" charset="0"/>
                <a:ea typeface="Monaco" charset="0"/>
                <a:cs typeface="Monaco" charset="0"/>
              </a:rPr>
              <a:t>P.pName</a:t>
            </a:r>
            <a:br>
              <a:rPr lang="en-GB" sz="2000" dirty="0">
                <a:latin typeface="Monaco" charset="0"/>
                <a:ea typeface="Monaco" charset="0"/>
                <a:cs typeface="Monaco" charset="0"/>
              </a:rPr>
            </a:br>
            <a:r>
              <a:rPr lang="en-GB" sz="2000" dirty="0">
                <a:latin typeface="Monaco" charset="0"/>
                <a:ea typeface="Monaco" charset="0"/>
                <a:cs typeface="Monaco" charset="0"/>
              </a:rPr>
              <a:t>FROM   </a:t>
            </a:r>
            <a:r>
              <a:rPr lang="en-GB" sz="2000" dirty="0" err="1">
                <a:latin typeface="Monaco" charset="0"/>
                <a:ea typeface="Monaco" charset="0"/>
                <a:cs typeface="Monaco" charset="0"/>
              </a:rPr>
              <a:t>DBProject</a:t>
            </a:r>
            <a:r>
              <a:rPr lang="en-GB" sz="2000" dirty="0">
                <a:latin typeface="Monaco" charset="0"/>
                <a:ea typeface="Monaco" charset="0"/>
                <a:cs typeface="Monaco" charset="0"/>
              </a:rPr>
              <a:t> AS P</a:t>
            </a:r>
            <a:br>
              <a:rPr lang="en-GB" sz="2000" dirty="0">
                <a:latin typeface="Monaco" charset="0"/>
                <a:ea typeface="Monaco" charset="0"/>
                <a:cs typeface="Monaco" charset="0"/>
              </a:rPr>
            </a:br>
            <a:r>
              <a:rPr lang="en-GB" sz="2000" dirty="0">
                <a:latin typeface="Monaco" charset="0"/>
                <a:ea typeface="Monaco" charset="0"/>
                <a:cs typeface="Monaco" charset="0"/>
              </a:rPr>
              <a:t>WHERE  EXISTS</a:t>
            </a:r>
            <a:br>
              <a:rPr lang="en-GB" sz="2000" dirty="0">
                <a:latin typeface="Monaco" charset="0"/>
                <a:ea typeface="Monaco" charset="0"/>
                <a:cs typeface="Monaco" charset="0"/>
              </a:rPr>
            </a:br>
            <a:r>
              <a:rPr lang="en-GB" sz="2000" dirty="0">
                <a:latin typeface="Monaco" charset="0"/>
                <a:ea typeface="Monaco" charset="0"/>
                <a:cs typeface="Monaco" charset="0"/>
              </a:rPr>
              <a:t>      (SELECT  *</a:t>
            </a:r>
            <a:br>
              <a:rPr lang="en-GB" sz="2000" dirty="0">
                <a:latin typeface="Monaco" charset="0"/>
                <a:ea typeface="Monaco" charset="0"/>
                <a:cs typeface="Monaco" charset="0"/>
              </a:rPr>
            </a:br>
            <a:r>
              <a:rPr lang="en-GB" sz="2000" dirty="0">
                <a:latin typeface="Monaco" charset="0"/>
                <a:ea typeface="Monaco" charset="0"/>
                <a:cs typeface="Monaco" charset="0"/>
              </a:rPr>
              <a:t>       FROM    </a:t>
            </a:r>
            <a:r>
              <a:rPr lang="en-GB" sz="2000" dirty="0" err="1">
                <a:latin typeface="Monaco" charset="0"/>
                <a:ea typeface="Monaco" charset="0"/>
                <a:cs typeface="Monaco" charset="0"/>
              </a:rPr>
              <a:t>DBDeadline</a:t>
            </a:r>
            <a:r>
              <a:rPr lang="en-GB" sz="2000" dirty="0">
                <a:latin typeface="Monaco" charset="0"/>
                <a:ea typeface="Monaco" charset="0"/>
                <a:cs typeface="Monaco" charset="0"/>
              </a:rPr>
              <a:t> AS D</a:t>
            </a:r>
            <a:br>
              <a:rPr lang="en-GB" sz="2000" dirty="0">
                <a:latin typeface="Monaco" charset="0"/>
                <a:ea typeface="Monaco" charset="0"/>
                <a:cs typeface="Monaco" charset="0"/>
              </a:rPr>
            </a:br>
            <a:r>
              <a:rPr lang="en-GB" sz="2000" dirty="0">
                <a:latin typeface="Monaco" charset="0"/>
                <a:ea typeface="Monaco" charset="0"/>
                <a:cs typeface="Monaco" charset="0"/>
              </a:rPr>
              <a:t>       WHERE   </a:t>
            </a:r>
            <a:r>
              <a:rPr lang="en-GB" sz="2000" dirty="0" err="1">
                <a:latin typeface="Monaco" charset="0"/>
                <a:ea typeface="Monaco" charset="0"/>
                <a:cs typeface="Monaco" charset="0"/>
              </a:rPr>
              <a:t>P.pNum</a:t>
            </a:r>
            <a:r>
              <a:rPr lang="en-GB" sz="2000" dirty="0">
                <a:latin typeface="Monaco" charset="0"/>
                <a:ea typeface="Monaco" charset="0"/>
                <a:cs typeface="Monaco" charset="0"/>
              </a:rPr>
              <a:t> = </a:t>
            </a:r>
            <a:r>
              <a:rPr lang="en-GB" sz="2000" dirty="0" err="1">
                <a:latin typeface="Monaco" charset="0"/>
                <a:ea typeface="Monaco" charset="0"/>
                <a:cs typeface="Monaco" charset="0"/>
              </a:rPr>
              <a:t>D.projPNum</a:t>
            </a:r>
            <a:r>
              <a:rPr lang="en-GB" sz="2000" dirty="0">
                <a:latin typeface="Monaco" charset="0"/>
                <a:ea typeface="Monaco" charset="0"/>
                <a:cs typeface="Monaco" charset="0"/>
              </a:rPr>
              <a:t>);</a:t>
            </a:r>
          </a:p>
          <a:p>
            <a:endParaRPr lang="en-GB" dirty="0"/>
          </a:p>
        </p:txBody>
      </p:sp>
      <p:sp>
        <p:nvSpPr>
          <p:cNvPr id="5" name="Date Placeholder 4"/>
          <p:cNvSpPr>
            <a:spLocks noGrp="1"/>
          </p:cNvSpPr>
          <p:nvPr>
            <p:ph type="dt" sz="half" idx="10"/>
          </p:nvPr>
        </p:nvSpPr>
        <p:spPr/>
        <p:txBody>
          <a:bodyPr/>
          <a:lstStyle/>
          <a:p>
            <a:endParaRPr lang="en-GB" dirty="0">
              <a:solidFill>
                <a:prstClr val="black">
                  <a:lumMod val="65000"/>
                  <a:lumOff val="35000"/>
                </a:prstClr>
              </a:solidFill>
            </a:endParaRPr>
          </a:p>
        </p:txBody>
      </p:sp>
      <p:sp>
        <p:nvSpPr>
          <p:cNvPr id="6" name="Footer Placeholder 5"/>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7" name="Slide Number Placeholder 6"/>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46</a:t>
            </a:fld>
            <a:endParaRPr lang="en-GB">
              <a:solidFill>
                <a:prstClr val="black">
                  <a:lumMod val="65000"/>
                  <a:lumOff val="35000"/>
                </a:prstClr>
              </a:solidFill>
            </a:endParaRPr>
          </a:p>
        </p:txBody>
      </p:sp>
    </p:spTree>
    <p:extLst>
      <p:ext uri="{BB962C8B-B14F-4D97-AF65-F5344CB8AC3E}">
        <p14:creationId xmlns:p14="http://schemas.microsoft.com/office/powerpoint/2010/main" val="18178321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dirty="0"/>
              <a:t>NOT EXISTS</a:t>
            </a:r>
          </a:p>
        </p:txBody>
      </p:sp>
      <p:sp>
        <p:nvSpPr>
          <p:cNvPr id="9" name="Content Placeholder 8"/>
          <p:cNvSpPr>
            <a:spLocks noGrp="1"/>
          </p:cNvSpPr>
          <p:nvPr>
            <p:ph idx="1"/>
          </p:nvPr>
        </p:nvSpPr>
        <p:spPr/>
        <p:txBody>
          <a:bodyPr>
            <a:normAutofit/>
          </a:bodyPr>
          <a:lstStyle/>
          <a:p>
            <a:r>
              <a:rPr lang="en-GB" sz="2800" dirty="0"/>
              <a:t>Often more useful than existence testing</a:t>
            </a:r>
          </a:p>
          <a:p>
            <a:pPr marL="0" indent="0">
              <a:buNone/>
            </a:pPr>
            <a:r>
              <a:rPr lang="en-GB" sz="2800" b="1" dirty="0"/>
              <a:t>Example</a:t>
            </a:r>
          </a:p>
          <a:p>
            <a:r>
              <a:rPr lang="en-GB" sz="2800" i="1" dirty="0"/>
              <a:t>Find the names of all projects without deadlines</a:t>
            </a:r>
          </a:p>
          <a:p>
            <a:pPr marL="0" indent="0">
              <a:buNone/>
            </a:pPr>
            <a:r>
              <a:rPr lang="en-GB" sz="2400" dirty="0">
                <a:latin typeface="Monaco" charset="0"/>
                <a:ea typeface="Monaco" charset="0"/>
                <a:cs typeface="Monaco" charset="0"/>
              </a:rPr>
              <a:t>	SELECT </a:t>
            </a:r>
            <a:r>
              <a:rPr lang="en-GB" sz="2400" dirty="0" err="1">
                <a:latin typeface="Monaco" charset="0"/>
                <a:ea typeface="Monaco" charset="0"/>
                <a:cs typeface="Monaco" charset="0"/>
              </a:rPr>
              <a:t>P.pName</a:t>
            </a:r>
            <a:br>
              <a:rPr lang="en-GB" sz="2400" dirty="0">
                <a:latin typeface="Monaco" charset="0"/>
                <a:ea typeface="Monaco" charset="0"/>
                <a:cs typeface="Monaco" charset="0"/>
              </a:rPr>
            </a:br>
            <a:r>
              <a:rPr lang="en-GB" sz="2400" dirty="0">
                <a:latin typeface="Monaco" charset="0"/>
                <a:ea typeface="Monaco" charset="0"/>
                <a:cs typeface="Monaco" charset="0"/>
              </a:rPr>
              <a:t>	FROM   </a:t>
            </a:r>
            <a:r>
              <a:rPr lang="en-GB" sz="2400" dirty="0" err="1">
                <a:latin typeface="Monaco" charset="0"/>
                <a:ea typeface="Monaco" charset="0"/>
                <a:cs typeface="Monaco" charset="0"/>
              </a:rPr>
              <a:t>DBProject</a:t>
            </a:r>
            <a:r>
              <a:rPr lang="en-GB" sz="2400" dirty="0">
                <a:latin typeface="Monaco" charset="0"/>
                <a:ea typeface="Monaco" charset="0"/>
                <a:cs typeface="Monaco" charset="0"/>
              </a:rPr>
              <a:t> AS P</a:t>
            </a:r>
            <a:br>
              <a:rPr lang="en-GB" sz="2400" dirty="0">
                <a:latin typeface="Monaco" charset="0"/>
                <a:ea typeface="Monaco" charset="0"/>
                <a:cs typeface="Monaco" charset="0"/>
              </a:rPr>
            </a:br>
            <a:r>
              <a:rPr lang="en-GB" sz="2400" dirty="0">
                <a:latin typeface="Monaco" charset="0"/>
                <a:ea typeface="Monaco" charset="0"/>
                <a:cs typeface="Monaco" charset="0"/>
              </a:rPr>
              <a:t>	WHERE  NOT EXISTS</a:t>
            </a:r>
            <a:br>
              <a:rPr lang="en-GB" sz="2400" dirty="0">
                <a:latin typeface="Monaco" charset="0"/>
                <a:ea typeface="Monaco" charset="0"/>
                <a:cs typeface="Monaco" charset="0"/>
              </a:rPr>
            </a:br>
            <a:r>
              <a:rPr lang="en-GB" sz="2400" dirty="0">
                <a:latin typeface="Monaco" charset="0"/>
                <a:ea typeface="Monaco" charset="0"/>
                <a:cs typeface="Monaco" charset="0"/>
              </a:rPr>
              <a:t>	      (SELECT  *</a:t>
            </a:r>
            <a:br>
              <a:rPr lang="en-GB" sz="2400" dirty="0">
                <a:latin typeface="Monaco" charset="0"/>
                <a:ea typeface="Monaco" charset="0"/>
                <a:cs typeface="Monaco" charset="0"/>
              </a:rPr>
            </a:br>
            <a:r>
              <a:rPr lang="en-GB" sz="2400" dirty="0">
                <a:latin typeface="Monaco" charset="0"/>
                <a:ea typeface="Monaco" charset="0"/>
                <a:cs typeface="Monaco" charset="0"/>
              </a:rPr>
              <a:t>	       FROM    </a:t>
            </a:r>
            <a:r>
              <a:rPr lang="en-GB" sz="2400" dirty="0" err="1">
                <a:latin typeface="Monaco" charset="0"/>
                <a:ea typeface="Monaco" charset="0"/>
                <a:cs typeface="Monaco" charset="0"/>
              </a:rPr>
              <a:t>DBDeadline</a:t>
            </a:r>
            <a:r>
              <a:rPr lang="en-GB" sz="2400" dirty="0">
                <a:latin typeface="Monaco" charset="0"/>
                <a:ea typeface="Monaco" charset="0"/>
                <a:cs typeface="Monaco" charset="0"/>
              </a:rPr>
              <a:t> AS D</a:t>
            </a:r>
            <a:br>
              <a:rPr lang="en-GB" sz="2400" dirty="0">
                <a:latin typeface="Monaco" charset="0"/>
                <a:ea typeface="Monaco" charset="0"/>
                <a:cs typeface="Monaco" charset="0"/>
              </a:rPr>
            </a:br>
            <a:r>
              <a:rPr lang="en-GB" sz="2400" dirty="0">
                <a:latin typeface="Monaco" charset="0"/>
                <a:ea typeface="Monaco" charset="0"/>
                <a:cs typeface="Monaco" charset="0"/>
              </a:rPr>
              <a:t>	       WHERE   </a:t>
            </a:r>
            <a:r>
              <a:rPr lang="en-GB" sz="2400" dirty="0" err="1">
                <a:latin typeface="Monaco" charset="0"/>
                <a:ea typeface="Monaco" charset="0"/>
                <a:cs typeface="Monaco" charset="0"/>
              </a:rPr>
              <a:t>P.pNum</a:t>
            </a:r>
            <a:r>
              <a:rPr lang="en-GB" sz="2400" dirty="0">
                <a:latin typeface="Monaco" charset="0"/>
                <a:ea typeface="Monaco" charset="0"/>
                <a:cs typeface="Monaco" charset="0"/>
              </a:rPr>
              <a:t> = </a:t>
            </a:r>
            <a:r>
              <a:rPr lang="en-GB" sz="2400" dirty="0" err="1">
                <a:latin typeface="Monaco" charset="0"/>
                <a:ea typeface="Monaco" charset="0"/>
                <a:cs typeface="Monaco" charset="0"/>
              </a:rPr>
              <a:t>D.projPNum</a:t>
            </a:r>
            <a:r>
              <a:rPr lang="en-GB" sz="2400" dirty="0">
                <a:latin typeface="Monaco" charset="0"/>
                <a:ea typeface="Monaco" charset="0"/>
                <a:cs typeface="Monaco" charset="0"/>
              </a:rPr>
              <a:t>);</a:t>
            </a:r>
          </a:p>
          <a:p>
            <a:endParaRPr lang="en-GB" dirty="0"/>
          </a:p>
          <a:p>
            <a:endParaRPr lang="en-GB" dirty="0"/>
          </a:p>
        </p:txBody>
      </p:sp>
      <p:sp>
        <p:nvSpPr>
          <p:cNvPr id="5" name="Date Placeholder 4"/>
          <p:cNvSpPr>
            <a:spLocks noGrp="1"/>
          </p:cNvSpPr>
          <p:nvPr>
            <p:ph type="dt" sz="half" idx="10"/>
          </p:nvPr>
        </p:nvSpPr>
        <p:spPr/>
        <p:txBody>
          <a:bodyPr/>
          <a:lstStyle/>
          <a:p>
            <a:endParaRPr lang="en-GB" dirty="0">
              <a:solidFill>
                <a:prstClr val="black">
                  <a:lumMod val="65000"/>
                  <a:lumOff val="35000"/>
                </a:prstClr>
              </a:solidFill>
            </a:endParaRPr>
          </a:p>
        </p:txBody>
      </p:sp>
      <p:sp>
        <p:nvSpPr>
          <p:cNvPr id="6" name="Footer Placeholder 5"/>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7" name="Slide Number Placeholder 6"/>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47</a:t>
            </a:fld>
            <a:endParaRPr lang="en-GB">
              <a:solidFill>
                <a:prstClr val="black">
                  <a:lumMod val="65000"/>
                  <a:lumOff val="35000"/>
                </a:prstClr>
              </a:solidFill>
            </a:endParaRPr>
          </a:p>
        </p:txBody>
      </p:sp>
    </p:spTree>
    <p:extLst>
      <p:ext uri="{BB962C8B-B14F-4D97-AF65-F5344CB8AC3E}">
        <p14:creationId xmlns:p14="http://schemas.microsoft.com/office/powerpoint/2010/main" val="14773413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Except using NOT EXIST</a:t>
            </a:r>
          </a:p>
        </p:txBody>
      </p:sp>
      <p:sp>
        <p:nvSpPr>
          <p:cNvPr id="7" name="Content Placeholder 6"/>
          <p:cNvSpPr>
            <a:spLocks noGrp="1"/>
          </p:cNvSpPr>
          <p:nvPr>
            <p:ph sz="half" idx="1"/>
          </p:nvPr>
        </p:nvSpPr>
        <p:spPr/>
        <p:txBody>
          <a:bodyPr>
            <a:normAutofit/>
          </a:bodyPr>
          <a:lstStyle/>
          <a:p>
            <a:r>
              <a:rPr lang="en-GB" dirty="0"/>
              <a:t>Set difference achieved with NOT EXISTS</a:t>
            </a:r>
          </a:p>
          <a:p>
            <a:pPr lvl="1"/>
            <a:r>
              <a:rPr lang="en-GB" sz="2400" dirty="0"/>
              <a:t>Find As that are not </a:t>
            </a:r>
            <a:r>
              <a:rPr lang="en-GB" sz="2400" dirty="0" err="1"/>
              <a:t>Bs</a:t>
            </a:r>
            <a:endParaRPr lang="en-GB" sz="2400" dirty="0"/>
          </a:p>
          <a:p>
            <a:pPr lvl="1"/>
            <a:r>
              <a:rPr lang="en-GB" dirty="0"/>
              <a:t>Yellow area</a:t>
            </a:r>
          </a:p>
          <a:p>
            <a:pPr marL="349250" lvl="1" indent="0">
              <a:buNone/>
            </a:pPr>
            <a:endParaRPr lang="en-GB" sz="2400" dirty="0"/>
          </a:p>
        </p:txBody>
      </p:sp>
      <p:sp>
        <p:nvSpPr>
          <p:cNvPr id="3" name="Content Placeholder 2">
            <a:extLst>
              <a:ext uri="{FF2B5EF4-FFF2-40B4-BE49-F238E27FC236}">
                <a16:creationId xmlns:a16="http://schemas.microsoft.com/office/drawing/2014/main" id="{B60265C1-7469-0C4C-ABCA-699916282435}"/>
              </a:ext>
            </a:extLst>
          </p:cNvPr>
          <p:cNvSpPr>
            <a:spLocks noGrp="1"/>
          </p:cNvSpPr>
          <p:nvPr>
            <p:ph sz="half" idx="2"/>
          </p:nvPr>
        </p:nvSpPr>
        <p:spPr>
          <a:xfrm>
            <a:off x="6245016" y="1807093"/>
            <a:ext cx="5640071" cy="4810822"/>
          </a:xfrm>
        </p:spPr>
        <p:txBody>
          <a:bodyPr>
            <a:normAutofit/>
          </a:bodyPr>
          <a:lstStyle/>
          <a:p>
            <a:pPr marL="0" indent="0">
              <a:buNone/>
            </a:pPr>
            <a:r>
              <a:rPr lang="en-GB" sz="2400" b="1" dirty="0"/>
              <a:t>Example</a:t>
            </a:r>
          </a:p>
          <a:p>
            <a:r>
              <a:rPr lang="en-GB" sz="2400" i="1" dirty="0"/>
              <a:t>Find supervisors who are not managers</a:t>
            </a:r>
          </a:p>
          <a:p>
            <a:pPr marL="0" indent="0">
              <a:buNone/>
            </a:pPr>
            <a:r>
              <a:rPr lang="en-GB" sz="2200" i="1" dirty="0">
                <a:latin typeface="Monaco" charset="0"/>
                <a:ea typeface="Monaco" charset="0"/>
                <a:cs typeface="Monaco" charset="0"/>
              </a:rPr>
              <a:t>SELECT DISTINCT </a:t>
            </a:r>
            <a:r>
              <a:rPr lang="en-GB" sz="2200" i="1" dirty="0" err="1">
                <a:latin typeface="Monaco" charset="0"/>
                <a:ea typeface="Monaco" charset="0"/>
                <a:cs typeface="Monaco" charset="0"/>
              </a:rPr>
              <a:t>supssn</a:t>
            </a:r>
            <a:br>
              <a:rPr lang="en-GB" sz="2200" i="1" dirty="0">
                <a:latin typeface="Monaco" charset="0"/>
                <a:ea typeface="Monaco" charset="0"/>
                <a:cs typeface="Monaco" charset="0"/>
              </a:rPr>
            </a:br>
            <a:r>
              <a:rPr lang="en-GB" sz="2200" i="1" dirty="0">
                <a:latin typeface="Monaco" charset="0"/>
                <a:ea typeface="Monaco" charset="0"/>
                <a:cs typeface="Monaco" charset="0"/>
              </a:rPr>
              <a:t>FROM   </a:t>
            </a:r>
            <a:r>
              <a:rPr lang="en-GB" sz="2200" i="1" dirty="0" err="1">
                <a:latin typeface="Monaco" charset="0"/>
                <a:ea typeface="Monaco" charset="0"/>
                <a:cs typeface="Monaco" charset="0"/>
              </a:rPr>
              <a:t>DBEmployee</a:t>
            </a:r>
            <a:br>
              <a:rPr lang="en-GB" sz="2200" i="1" dirty="0">
                <a:latin typeface="Monaco" charset="0"/>
                <a:ea typeface="Monaco" charset="0"/>
                <a:cs typeface="Monaco" charset="0"/>
              </a:rPr>
            </a:br>
            <a:r>
              <a:rPr lang="en-GB" sz="2200" i="1" dirty="0">
                <a:latin typeface="Monaco" charset="0"/>
                <a:ea typeface="Monaco" charset="0"/>
                <a:cs typeface="Monaco" charset="0"/>
              </a:rPr>
              <a:t>WHERE  NOT EXISTS</a:t>
            </a:r>
            <a:br>
              <a:rPr lang="en-GB" sz="2200" i="1" dirty="0">
                <a:latin typeface="Monaco" charset="0"/>
                <a:ea typeface="Monaco" charset="0"/>
                <a:cs typeface="Monaco" charset="0"/>
              </a:rPr>
            </a:br>
            <a:r>
              <a:rPr lang="en-GB" sz="2200" i="1" dirty="0">
                <a:latin typeface="Monaco" charset="0"/>
                <a:ea typeface="Monaco" charset="0"/>
                <a:cs typeface="Monaco" charset="0"/>
              </a:rPr>
              <a:t>      (SELECT </a:t>
            </a:r>
            <a:r>
              <a:rPr lang="en-GB" sz="2200" i="1" dirty="0" err="1">
                <a:latin typeface="Monaco" charset="0"/>
                <a:ea typeface="Monaco" charset="0"/>
                <a:cs typeface="Monaco" charset="0"/>
              </a:rPr>
              <a:t>mgrssn</a:t>
            </a:r>
            <a:br>
              <a:rPr lang="en-GB" sz="2200" i="1" dirty="0">
                <a:latin typeface="Monaco" charset="0"/>
                <a:ea typeface="Monaco" charset="0"/>
                <a:cs typeface="Monaco" charset="0"/>
              </a:rPr>
            </a:br>
            <a:r>
              <a:rPr lang="en-GB" sz="2200" i="1" dirty="0">
                <a:latin typeface="Monaco" charset="0"/>
                <a:ea typeface="Monaco" charset="0"/>
                <a:cs typeface="Monaco" charset="0"/>
              </a:rPr>
              <a:t>       FROM   </a:t>
            </a:r>
            <a:r>
              <a:rPr lang="en-GB" sz="2200" i="1" dirty="0" err="1">
                <a:latin typeface="Monaco" charset="0"/>
                <a:ea typeface="Monaco" charset="0"/>
                <a:cs typeface="Monaco" charset="0"/>
              </a:rPr>
              <a:t>DBDepartment</a:t>
            </a:r>
            <a:br>
              <a:rPr lang="en-GB" sz="2200" i="1" dirty="0">
                <a:latin typeface="Monaco" charset="0"/>
                <a:ea typeface="Monaco" charset="0"/>
                <a:cs typeface="Monaco" charset="0"/>
              </a:rPr>
            </a:br>
            <a:r>
              <a:rPr lang="en-GB" sz="2200" i="1" dirty="0">
                <a:latin typeface="Monaco" charset="0"/>
                <a:ea typeface="Monaco" charset="0"/>
                <a:cs typeface="Monaco" charset="0"/>
              </a:rPr>
              <a:t>       WHERE   </a:t>
            </a:r>
            <a:r>
              <a:rPr lang="en-GB" sz="2200" i="1" dirty="0" err="1">
                <a:latin typeface="Monaco" charset="0"/>
                <a:ea typeface="Monaco" charset="0"/>
                <a:cs typeface="Monaco" charset="0"/>
              </a:rPr>
              <a:t>mgrssn</a:t>
            </a:r>
            <a:r>
              <a:rPr lang="en-GB" sz="2200" i="1" dirty="0">
                <a:latin typeface="Monaco" charset="0"/>
                <a:ea typeface="Monaco" charset="0"/>
                <a:cs typeface="Monaco" charset="0"/>
              </a:rPr>
              <a:t> = </a:t>
            </a:r>
            <a:r>
              <a:rPr lang="en-GB" sz="2200" i="1" dirty="0" err="1">
                <a:latin typeface="Monaco" charset="0"/>
                <a:ea typeface="Monaco" charset="0"/>
                <a:cs typeface="Monaco" charset="0"/>
              </a:rPr>
              <a:t>supssn</a:t>
            </a:r>
            <a:r>
              <a:rPr lang="en-GB" sz="2200" i="1" dirty="0">
                <a:latin typeface="Monaco" charset="0"/>
                <a:ea typeface="Monaco" charset="0"/>
                <a:cs typeface="Monaco" charset="0"/>
              </a:rPr>
              <a:t>);</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48</a:t>
            </a:fld>
            <a:endParaRPr lang="en-GB">
              <a:solidFill>
                <a:prstClr val="black">
                  <a:lumMod val="65000"/>
                  <a:lumOff val="35000"/>
                </a:prstClr>
              </a:solidFill>
            </a:endParaRPr>
          </a:p>
        </p:txBody>
      </p:sp>
      <p:grpSp>
        <p:nvGrpSpPr>
          <p:cNvPr id="10" name="Group 9"/>
          <p:cNvGrpSpPr/>
          <p:nvPr/>
        </p:nvGrpSpPr>
        <p:grpSpPr>
          <a:xfrm>
            <a:off x="1308128" y="4380898"/>
            <a:ext cx="3849283" cy="2237017"/>
            <a:chOff x="4773814" y="3045503"/>
            <a:chExt cx="3849283" cy="2237017"/>
          </a:xfrm>
        </p:grpSpPr>
        <p:sp>
          <p:nvSpPr>
            <p:cNvPr id="11" name="Freeform 10"/>
            <p:cNvSpPr/>
            <p:nvPr/>
          </p:nvSpPr>
          <p:spPr>
            <a:xfrm>
              <a:off x="4773814" y="3045503"/>
              <a:ext cx="2237017" cy="2237017"/>
            </a:xfrm>
            <a:custGeom>
              <a:avLst/>
              <a:gdLst>
                <a:gd name="connsiteX0" fmla="*/ 0 w 2237017"/>
                <a:gd name="connsiteY0" fmla="*/ 1118509 h 2237017"/>
                <a:gd name="connsiteX1" fmla="*/ 1118509 w 2237017"/>
                <a:gd name="connsiteY1" fmla="*/ 0 h 2237017"/>
                <a:gd name="connsiteX2" fmla="*/ 2237018 w 2237017"/>
                <a:gd name="connsiteY2" fmla="*/ 1118509 h 2237017"/>
                <a:gd name="connsiteX3" fmla="*/ 1118509 w 2237017"/>
                <a:gd name="connsiteY3" fmla="*/ 2237018 h 2237017"/>
                <a:gd name="connsiteX4" fmla="*/ 0 w 2237017"/>
                <a:gd name="connsiteY4" fmla="*/ 1118509 h 223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017" h="2237017">
                  <a:moveTo>
                    <a:pt x="0" y="1118509"/>
                  </a:moveTo>
                  <a:cubicBezTo>
                    <a:pt x="0" y="500774"/>
                    <a:pt x="500774" y="0"/>
                    <a:pt x="1118509" y="0"/>
                  </a:cubicBezTo>
                  <a:cubicBezTo>
                    <a:pt x="1736244" y="0"/>
                    <a:pt x="2237018" y="500774"/>
                    <a:pt x="2237018" y="1118509"/>
                  </a:cubicBezTo>
                  <a:cubicBezTo>
                    <a:pt x="2237018" y="1736244"/>
                    <a:pt x="1736244" y="2237018"/>
                    <a:pt x="1118509" y="2237018"/>
                  </a:cubicBezTo>
                  <a:cubicBezTo>
                    <a:pt x="500774" y="2237018"/>
                    <a:pt x="0" y="1736244"/>
                    <a:pt x="0" y="1118509"/>
                  </a:cubicBezTo>
                  <a:close/>
                </a:path>
              </a:pathLst>
            </a:custGeom>
          </p:spPr>
          <p:style>
            <a:lnRef idx="0">
              <a:schemeClr val="lt1">
                <a:hueOff val="0"/>
                <a:satOff val="0"/>
                <a:lumOff val="0"/>
                <a:alphaOff val="0"/>
              </a:schemeClr>
            </a:lnRef>
            <a:fillRef idx="3">
              <a:schemeClr val="accent3">
                <a:alpha val="50000"/>
                <a:hueOff val="0"/>
                <a:satOff val="0"/>
                <a:lumOff val="0"/>
                <a:alphaOff val="0"/>
              </a:schemeClr>
            </a:fillRef>
            <a:effectRef idx="0">
              <a:schemeClr val="accent3">
                <a:alpha val="50000"/>
                <a:hueOff val="0"/>
                <a:satOff val="0"/>
                <a:lumOff val="0"/>
                <a:alphaOff val="0"/>
              </a:schemeClr>
            </a:effectRef>
            <a:fontRef idx="minor">
              <a:schemeClr val="tx1"/>
            </a:fontRef>
          </p:style>
          <p:txBody>
            <a:bodyPr spcFirstLastPara="0" vert="horz" wrap="square" lIns="312377" tIns="263793" rIns="634828" bIns="263792" numCol="1" spcCol="1270" anchor="ctr" anchorCtr="0">
              <a:noAutofit/>
            </a:bodyPr>
            <a:lstStyle/>
            <a:p>
              <a:pPr algn="ctr" defTabSz="2889250">
                <a:lnSpc>
                  <a:spcPct val="90000"/>
                </a:lnSpc>
                <a:spcBef>
                  <a:spcPct val="0"/>
                </a:spcBef>
                <a:spcAft>
                  <a:spcPct val="35000"/>
                </a:spcAft>
              </a:pPr>
              <a:r>
                <a:rPr lang="en-GB" sz="6500" dirty="0"/>
                <a:t>A</a:t>
              </a:r>
            </a:p>
          </p:txBody>
        </p:sp>
        <p:sp>
          <p:nvSpPr>
            <p:cNvPr id="12" name="Freeform 11"/>
            <p:cNvSpPr/>
            <p:nvPr/>
          </p:nvSpPr>
          <p:spPr>
            <a:xfrm>
              <a:off x="6386080" y="3045503"/>
              <a:ext cx="2237017" cy="2237017"/>
            </a:xfrm>
            <a:custGeom>
              <a:avLst/>
              <a:gdLst>
                <a:gd name="connsiteX0" fmla="*/ 0 w 2237017"/>
                <a:gd name="connsiteY0" fmla="*/ 1118509 h 2237017"/>
                <a:gd name="connsiteX1" fmla="*/ 1118509 w 2237017"/>
                <a:gd name="connsiteY1" fmla="*/ 0 h 2237017"/>
                <a:gd name="connsiteX2" fmla="*/ 2237018 w 2237017"/>
                <a:gd name="connsiteY2" fmla="*/ 1118509 h 2237017"/>
                <a:gd name="connsiteX3" fmla="*/ 1118509 w 2237017"/>
                <a:gd name="connsiteY3" fmla="*/ 2237018 h 2237017"/>
                <a:gd name="connsiteX4" fmla="*/ 0 w 2237017"/>
                <a:gd name="connsiteY4" fmla="*/ 1118509 h 223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7017" h="2237017">
                  <a:moveTo>
                    <a:pt x="0" y="1118509"/>
                  </a:moveTo>
                  <a:cubicBezTo>
                    <a:pt x="0" y="500774"/>
                    <a:pt x="500774" y="0"/>
                    <a:pt x="1118509" y="0"/>
                  </a:cubicBezTo>
                  <a:cubicBezTo>
                    <a:pt x="1736244" y="0"/>
                    <a:pt x="2237018" y="500774"/>
                    <a:pt x="2237018" y="1118509"/>
                  </a:cubicBezTo>
                  <a:cubicBezTo>
                    <a:pt x="2237018" y="1736244"/>
                    <a:pt x="1736244" y="2237018"/>
                    <a:pt x="1118509" y="2237018"/>
                  </a:cubicBezTo>
                  <a:cubicBezTo>
                    <a:pt x="500774" y="2237018"/>
                    <a:pt x="0" y="1736244"/>
                    <a:pt x="0" y="1118509"/>
                  </a:cubicBezTo>
                  <a:close/>
                </a:path>
              </a:pathLst>
            </a:custGeom>
            <a:solidFill>
              <a:schemeClr val="accent3">
                <a:hueOff val="9162382"/>
                <a:satOff val="-20169"/>
                <a:lumOff val="26273"/>
                <a:shade val="80000"/>
              </a:schemeClr>
            </a:solidFill>
          </p:spPr>
          <p:style>
            <a:lnRef idx="0">
              <a:schemeClr val="lt1">
                <a:hueOff val="0"/>
                <a:satOff val="0"/>
                <a:lumOff val="0"/>
                <a:alphaOff val="0"/>
              </a:schemeClr>
            </a:lnRef>
            <a:fillRef idx="3">
              <a:schemeClr val="accent3">
                <a:alpha val="50000"/>
                <a:hueOff val="9162382"/>
                <a:satOff val="-20169"/>
                <a:lumOff val="26273"/>
                <a:alphaOff val="0"/>
              </a:schemeClr>
            </a:fillRef>
            <a:effectRef idx="0">
              <a:schemeClr val="accent3">
                <a:alpha val="50000"/>
                <a:hueOff val="9162382"/>
                <a:satOff val="-20169"/>
                <a:lumOff val="26273"/>
                <a:alphaOff val="0"/>
              </a:schemeClr>
            </a:effectRef>
            <a:fontRef idx="minor">
              <a:schemeClr val="tx1"/>
            </a:fontRef>
          </p:style>
          <p:txBody>
            <a:bodyPr spcFirstLastPara="0" vert="horz" wrap="square" lIns="634829" tIns="263793" rIns="312376" bIns="263792" numCol="1" spcCol="1270" anchor="ctr" anchorCtr="0">
              <a:noAutofit/>
            </a:bodyPr>
            <a:lstStyle/>
            <a:p>
              <a:pPr algn="ctr" defTabSz="2889250">
                <a:lnSpc>
                  <a:spcPct val="90000"/>
                </a:lnSpc>
                <a:spcBef>
                  <a:spcPct val="0"/>
                </a:spcBef>
                <a:spcAft>
                  <a:spcPct val="35000"/>
                </a:spcAft>
              </a:pPr>
              <a:r>
                <a:rPr lang="en-GB" sz="6500"/>
                <a:t>B</a:t>
              </a:r>
            </a:p>
          </p:txBody>
        </p:sp>
      </p:grpSp>
    </p:spTree>
    <p:extLst>
      <p:ext uri="{BB962C8B-B14F-4D97-AF65-F5344CB8AC3E}">
        <p14:creationId xmlns:p14="http://schemas.microsoft.com/office/powerpoint/2010/main" val="6723770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Aggregate Functions</a:t>
            </a:r>
          </a:p>
        </p:txBody>
      </p:sp>
      <p:sp>
        <p:nvSpPr>
          <p:cNvPr id="3" name="Text Placeholder 2"/>
          <p:cNvSpPr>
            <a:spLocks noGrp="1"/>
          </p:cNvSpPr>
          <p:nvPr>
            <p:ph type="body" idx="1"/>
          </p:nvPr>
        </p:nvSpPr>
        <p:spPr/>
        <p:txBody>
          <a:bodyPr/>
          <a:lstStyle/>
          <a:p>
            <a:endParaRPr lang="en-GB"/>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49</a:t>
            </a:fld>
            <a:endParaRPr lang="en-GB">
              <a:solidFill>
                <a:prstClr val="black">
                  <a:lumMod val="65000"/>
                  <a:lumOff val="35000"/>
                </a:prstClr>
              </a:solidFill>
            </a:endParaRPr>
          </a:p>
        </p:txBody>
      </p:sp>
    </p:spTree>
    <p:extLst>
      <p:ext uri="{BB962C8B-B14F-4D97-AF65-F5344CB8AC3E}">
        <p14:creationId xmlns:p14="http://schemas.microsoft.com/office/powerpoint/2010/main" val="1432548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673767"/>
          </a:xfrm>
        </p:spPr>
        <p:txBody>
          <a:bodyPr>
            <a:noAutofit/>
          </a:bodyPr>
          <a:lstStyle/>
          <a:p>
            <a:r>
              <a:rPr lang="en-GB" sz="3200" b="1" dirty="0"/>
              <a:t>SQL SELECT STATEMENT SYNTAX</a:t>
            </a:r>
          </a:p>
        </p:txBody>
      </p:sp>
      <p:sp>
        <p:nvSpPr>
          <p:cNvPr id="4" name="Rectangle 3"/>
          <p:cNvSpPr/>
          <p:nvPr/>
        </p:nvSpPr>
        <p:spPr>
          <a:xfrm>
            <a:off x="1458686" y="673768"/>
            <a:ext cx="10276114" cy="6266844"/>
          </a:xfrm>
          <a:prstGeom prst="rect">
            <a:avLst/>
          </a:prstGeom>
        </p:spPr>
        <p:txBody>
          <a:bodyPr wrap="square">
            <a:spAutoFit/>
          </a:bodyPr>
          <a:lstStyle/>
          <a:p>
            <a:pPr marL="1371600">
              <a:lnSpc>
                <a:spcPct val="115000"/>
              </a:lnSpc>
              <a:spcAft>
                <a:spcPts val="1000"/>
              </a:spcAft>
            </a:pPr>
            <a:r>
              <a:rPr lang="en-GB" sz="2400" b="1" dirty="0">
                <a:latin typeface="Calibri" charset="0"/>
                <a:ea typeface="Calibri" charset="0"/>
                <a:cs typeface="Times New Roman" charset="0"/>
              </a:rPr>
              <a:t>SELECT {field1,field2,…  * for all fields} </a:t>
            </a:r>
          </a:p>
          <a:p>
            <a:pPr marL="1371600">
              <a:lnSpc>
                <a:spcPct val="115000"/>
              </a:lnSpc>
              <a:spcAft>
                <a:spcPts val="1000"/>
              </a:spcAft>
            </a:pPr>
            <a:r>
              <a:rPr lang="en-GB" sz="2400" b="1" dirty="0">
                <a:latin typeface="Calibri" charset="0"/>
                <a:ea typeface="Calibri" charset="0"/>
                <a:cs typeface="Times New Roman" charset="0"/>
              </a:rPr>
              <a:t>FROM {table} </a:t>
            </a:r>
          </a:p>
          <a:p>
            <a:pPr marL="1371600">
              <a:lnSpc>
                <a:spcPct val="115000"/>
              </a:lnSpc>
              <a:spcAft>
                <a:spcPts val="1000"/>
              </a:spcAft>
            </a:pPr>
            <a:r>
              <a:rPr lang="en-GB" sz="2400" b="1" dirty="0">
                <a:solidFill>
                  <a:srgbClr val="595959"/>
                </a:solidFill>
                <a:latin typeface="Calibri" charset="0"/>
                <a:ea typeface="Calibri" charset="0"/>
                <a:cs typeface="Times New Roman" charset="0"/>
              </a:rPr>
              <a:t>WHERE {condition} </a:t>
            </a:r>
          </a:p>
          <a:p>
            <a:pPr marL="1371600">
              <a:lnSpc>
                <a:spcPct val="115000"/>
              </a:lnSpc>
              <a:spcAft>
                <a:spcPts val="1000"/>
              </a:spcAft>
            </a:pPr>
            <a:r>
              <a:rPr lang="en-GB" sz="2400" b="1" dirty="0">
                <a:solidFill>
                  <a:srgbClr val="595959"/>
                </a:solidFill>
                <a:latin typeface="Calibri" charset="0"/>
                <a:ea typeface="Calibri" charset="0"/>
                <a:cs typeface="Times New Roman" charset="0"/>
              </a:rPr>
              <a:t>GROUP BY {field1, field2,…}</a:t>
            </a:r>
          </a:p>
          <a:p>
            <a:pPr marL="1371600">
              <a:lnSpc>
                <a:spcPct val="115000"/>
              </a:lnSpc>
              <a:spcAft>
                <a:spcPts val="1000"/>
              </a:spcAft>
            </a:pPr>
            <a:r>
              <a:rPr lang="en-GB" sz="2400" b="1" dirty="0">
                <a:solidFill>
                  <a:srgbClr val="595959"/>
                </a:solidFill>
                <a:latin typeface="Calibri" charset="0"/>
                <a:ea typeface="Calibri" charset="0"/>
                <a:cs typeface="Times New Roman" charset="0"/>
              </a:rPr>
              <a:t>HAVING {condition}</a:t>
            </a:r>
          </a:p>
          <a:p>
            <a:pPr marL="1371600">
              <a:lnSpc>
                <a:spcPct val="115000"/>
              </a:lnSpc>
              <a:spcAft>
                <a:spcPts val="1000"/>
              </a:spcAft>
            </a:pPr>
            <a:r>
              <a:rPr lang="en-GB" sz="2400" b="1" dirty="0">
                <a:solidFill>
                  <a:srgbClr val="595959"/>
                </a:solidFill>
                <a:latin typeface="Calibri" charset="0"/>
                <a:ea typeface="Calibri" charset="0"/>
                <a:cs typeface="Times New Roman" charset="0"/>
              </a:rPr>
              <a:t>ORDER BY {field1,field2,…} {ASC or </a:t>
            </a:r>
            <a:r>
              <a:rPr lang="en-GB" sz="2400" b="1" dirty="0" err="1">
                <a:solidFill>
                  <a:srgbClr val="595959"/>
                </a:solidFill>
                <a:latin typeface="Calibri" charset="0"/>
                <a:ea typeface="Calibri" charset="0"/>
                <a:cs typeface="Times New Roman" charset="0"/>
              </a:rPr>
              <a:t>DESC</a:t>
            </a:r>
            <a:r>
              <a:rPr lang="en-GB" sz="2400" b="1" dirty="0">
                <a:solidFill>
                  <a:srgbClr val="595959"/>
                </a:solidFill>
                <a:latin typeface="Calibri" charset="0"/>
                <a:ea typeface="Calibri" charset="0"/>
                <a:cs typeface="Times New Roman" charset="0"/>
              </a:rPr>
              <a:t>}</a:t>
            </a:r>
          </a:p>
          <a:p>
            <a:pPr marL="1371600">
              <a:lnSpc>
                <a:spcPct val="115000"/>
              </a:lnSpc>
              <a:spcAft>
                <a:spcPts val="1000"/>
              </a:spcAft>
            </a:pPr>
            <a:r>
              <a:rPr lang="en-GB" sz="2400" b="1" dirty="0">
                <a:solidFill>
                  <a:srgbClr val="595959"/>
                </a:solidFill>
                <a:latin typeface="Calibri" charset="0"/>
                <a:ea typeface="Calibri" charset="0"/>
                <a:cs typeface="Times New Roman" charset="0"/>
              </a:rPr>
              <a:t>LIMIT {n};</a:t>
            </a:r>
            <a:br>
              <a:rPr lang="en-GB" sz="600" b="1" dirty="0">
                <a:solidFill>
                  <a:srgbClr val="595959"/>
                </a:solidFill>
                <a:latin typeface="Calibri" charset="0"/>
                <a:ea typeface="Calibri" charset="0"/>
                <a:cs typeface="Times New Roman" charset="0"/>
              </a:rPr>
            </a:br>
            <a:endParaRPr lang="en-GB" sz="700" dirty="0">
              <a:latin typeface="Calibri" charset="0"/>
              <a:ea typeface="Calibri" charset="0"/>
              <a:cs typeface="Times New Roman" charset="0"/>
            </a:endParaRPr>
          </a:p>
          <a:p>
            <a:pPr marL="342900" indent="-342900">
              <a:lnSpc>
                <a:spcPct val="115000"/>
              </a:lnSpc>
              <a:buFont typeface="Calibri" charset="0"/>
              <a:buChar char="-"/>
            </a:pPr>
            <a:r>
              <a:rPr lang="en-GB" sz="1200" dirty="0">
                <a:latin typeface="Calibri" charset="0"/>
                <a:ea typeface="Calibri" charset="0"/>
                <a:cs typeface="Times New Roman" charset="0"/>
              </a:rPr>
              <a:t>The first { } can be replaced with * which means return all of the fields in the table</a:t>
            </a:r>
            <a:endParaRPr lang="en-GB" sz="1400" dirty="0">
              <a:latin typeface="Calibri" charset="0"/>
              <a:ea typeface="Calibri" charset="0"/>
              <a:cs typeface="Times New Roman" charset="0"/>
            </a:endParaRPr>
          </a:p>
          <a:p>
            <a:pPr marL="342900" indent="-342900">
              <a:lnSpc>
                <a:spcPct val="115000"/>
              </a:lnSpc>
              <a:buFont typeface="Calibri" charset="0"/>
              <a:buChar char="-"/>
            </a:pPr>
            <a:r>
              <a:rPr lang="en-GB" sz="1200" b="1" dirty="0">
                <a:latin typeface="Calibri" charset="0"/>
                <a:ea typeface="Calibri" charset="0"/>
                <a:cs typeface="Times New Roman" charset="0"/>
              </a:rPr>
              <a:t>WHERE</a:t>
            </a:r>
            <a:r>
              <a:rPr lang="en-GB" sz="1200" dirty="0">
                <a:latin typeface="Calibri" charset="0"/>
                <a:ea typeface="Calibri" charset="0"/>
                <a:cs typeface="Times New Roman" charset="0"/>
              </a:rPr>
              <a:t> condition is </a:t>
            </a:r>
            <a:r>
              <a:rPr lang="en-GB" sz="1200" i="1" dirty="0">
                <a:latin typeface="Calibri" charset="0"/>
                <a:ea typeface="Calibri" charset="0"/>
                <a:cs typeface="Times New Roman" charset="0"/>
              </a:rPr>
              <a:t>optional</a:t>
            </a:r>
            <a:r>
              <a:rPr lang="en-GB" sz="1200" dirty="0">
                <a:latin typeface="Calibri" charset="0"/>
                <a:ea typeface="Calibri" charset="0"/>
                <a:cs typeface="Times New Roman" charset="0"/>
              </a:rPr>
              <a:t> – if not used all results will be returned</a:t>
            </a:r>
            <a:endParaRPr lang="en-GB" sz="1400" dirty="0">
              <a:latin typeface="Calibri" charset="0"/>
              <a:ea typeface="Calibri" charset="0"/>
              <a:cs typeface="Times New Roman" charset="0"/>
            </a:endParaRPr>
          </a:p>
          <a:p>
            <a:pPr marL="342900" indent="-342900">
              <a:lnSpc>
                <a:spcPct val="115000"/>
              </a:lnSpc>
              <a:buFont typeface="Calibri" charset="0"/>
              <a:buChar char="-"/>
            </a:pPr>
            <a:r>
              <a:rPr lang="en-GB" sz="1200" b="1" dirty="0">
                <a:latin typeface="Calibri" charset="0"/>
                <a:ea typeface="Calibri" charset="0"/>
                <a:cs typeface="Times New Roman" charset="0"/>
              </a:rPr>
              <a:t>GROUP BY</a:t>
            </a:r>
            <a:r>
              <a:rPr lang="en-GB" sz="1200" dirty="0">
                <a:latin typeface="Calibri" charset="0"/>
                <a:ea typeface="Calibri" charset="0"/>
                <a:cs typeface="Times New Roman" charset="0"/>
              </a:rPr>
              <a:t> is </a:t>
            </a:r>
            <a:r>
              <a:rPr lang="en-GB" sz="1200" i="1" dirty="0">
                <a:latin typeface="Calibri" charset="0"/>
                <a:ea typeface="Calibri" charset="0"/>
                <a:cs typeface="Times New Roman" charset="0"/>
              </a:rPr>
              <a:t>optional</a:t>
            </a:r>
            <a:r>
              <a:rPr lang="en-GB" sz="1200" dirty="0">
                <a:latin typeface="Calibri" charset="0"/>
                <a:ea typeface="Calibri" charset="0"/>
                <a:cs typeface="Times New Roman" charset="0"/>
              </a:rPr>
              <a:t> – aggregates data &amp; therefore restricts the fields which can be returned</a:t>
            </a:r>
          </a:p>
          <a:p>
            <a:pPr marL="342900" indent="-342900">
              <a:lnSpc>
                <a:spcPct val="115000"/>
              </a:lnSpc>
              <a:buFont typeface="Calibri" charset="0"/>
              <a:buChar char="-"/>
            </a:pPr>
            <a:r>
              <a:rPr lang="en-GB" sz="1200" b="1" dirty="0">
                <a:latin typeface="Calibri" charset="0"/>
                <a:ea typeface="Calibri" charset="0"/>
                <a:cs typeface="Times New Roman" charset="0"/>
              </a:rPr>
              <a:t>HAVING</a:t>
            </a:r>
            <a:r>
              <a:rPr lang="en-GB" sz="1200" dirty="0">
                <a:latin typeface="Calibri" charset="0"/>
                <a:ea typeface="Calibri" charset="0"/>
                <a:cs typeface="Times New Roman" charset="0"/>
              </a:rPr>
              <a:t> is </a:t>
            </a:r>
            <a:r>
              <a:rPr lang="en-GB" sz="1200" i="1" dirty="0">
                <a:latin typeface="Calibri" charset="0"/>
                <a:ea typeface="Calibri" charset="0"/>
                <a:cs typeface="Times New Roman" charset="0"/>
              </a:rPr>
              <a:t>optional</a:t>
            </a:r>
            <a:r>
              <a:rPr lang="en-GB" sz="1200" dirty="0">
                <a:latin typeface="Calibri" charset="0"/>
                <a:ea typeface="Calibri" charset="0"/>
                <a:cs typeface="Times New Roman" charset="0"/>
              </a:rPr>
              <a:t> after using GROUP BY – it’s like a WHERE condition acting on the GROUP BY results</a:t>
            </a:r>
            <a:endParaRPr lang="en-GB" sz="1400" dirty="0">
              <a:latin typeface="Calibri" charset="0"/>
              <a:ea typeface="Calibri" charset="0"/>
              <a:cs typeface="Times New Roman" charset="0"/>
            </a:endParaRPr>
          </a:p>
          <a:p>
            <a:pPr marL="342900" indent="-342900">
              <a:lnSpc>
                <a:spcPct val="115000"/>
              </a:lnSpc>
              <a:buFont typeface="Calibri" charset="0"/>
              <a:buChar char="-"/>
            </a:pPr>
            <a:r>
              <a:rPr lang="en-GB" sz="1200" b="1" dirty="0">
                <a:latin typeface="Calibri" charset="0"/>
                <a:ea typeface="Calibri" charset="0"/>
                <a:cs typeface="Times New Roman" charset="0"/>
              </a:rPr>
              <a:t>ORDER BY</a:t>
            </a:r>
            <a:r>
              <a:rPr lang="en-GB" sz="1200" dirty="0">
                <a:latin typeface="Calibri" charset="0"/>
                <a:ea typeface="Calibri" charset="0"/>
                <a:cs typeface="Times New Roman" charset="0"/>
              </a:rPr>
              <a:t> is </a:t>
            </a:r>
            <a:r>
              <a:rPr lang="en-GB" sz="1200" i="1" dirty="0">
                <a:latin typeface="Calibri" charset="0"/>
                <a:ea typeface="Calibri" charset="0"/>
                <a:cs typeface="Times New Roman" charset="0"/>
              </a:rPr>
              <a:t>optional</a:t>
            </a:r>
            <a:r>
              <a:rPr lang="en-GB" sz="1200" dirty="0">
                <a:latin typeface="Calibri" charset="0"/>
                <a:ea typeface="Calibri" charset="0"/>
                <a:cs typeface="Times New Roman" charset="0"/>
              </a:rPr>
              <a:t> and can be ASC or DESC for ascending or Descending order</a:t>
            </a:r>
            <a:endParaRPr lang="en-GB" sz="1400" dirty="0">
              <a:latin typeface="Calibri" charset="0"/>
              <a:ea typeface="Calibri" charset="0"/>
              <a:cs typeface="Times New Roman" charset="0"/>
            </a:endParaRPr>
          </a:p>
          <a:p>
            <a:pPr marL="342900" indent="-342900">
              <a:lnSpc>
                <a:spcPct val="115000"/>
              </a:lnSpc>
              <a:buFont typeface="Calibri" charset="0"/>
              <a:buChar char="-"/>
            </a:pPr>
            <a:r>
              <a:rPr lang="en-GB" sz="1200" b="1" dirty="0">
                <a:latin typeface="Calibri" charset="0"/>
                <a:ea typeface="Calibri" charset="0"/>
                <a:cs typeface="Times New Roman" charset="0"/>
              </a:rPr>
              <a:t>LIMIT</a:t>
            </a:r>
            <a:r>
              <a:rPr lang="en-GB" sz="1200" dirty="0">
                <a:latin typeface="Calibri" charset="0"/>
                <a:ea typeface="Calibri" charset="0"/>
                <a:cs typeface="Times New Roman" charset="0"/>
              </a:rPr>
              <a:t> is </a:t>
            </a:r>
            <a:r>
              <a:rPr lang="en-GB" sz="1200" i="1" dirty="0">
                <a:latin typeface="Calibri" charset="0"/>
                <a:ea typeface="Calibri" charset="0"/>
                <a:cs typeface="Times New Roman" charset="0"/>
              </a:rPr>
              <a:t>optional</a:t>
            </a:r>
            <a:r>
              <a:rPr lang="en-GB" sz="1200" dirty="0">
                <a:latin typeface="Calibri" charset="0"/>
                <a:ea typeface="Calibri" charset="0"/>
                <a:cs typeface="Times New Roman" charset="0"/>
              </a:rPr>
              <a:t> and can be used to returning a few records not the entire table</a:t>
            </a:r>
            <a:endParaRPr lang="en-GB" sz="1400" dirty="0">
              <a:latin typeface="Calibri" charset="0"/>
              <a:ea typeface="Calibri" charset="0"/>
              <a:cs typeface="Times New Roman" charset="0"/>
            </a:endParaRPr>
          </a:p>
          <a:p>
            <a:pPr marL="342900" indent="-342900">
              <a:lnSpc>
                <a:spcPct val="115000"/>
              </a:lnSpc>
              <a:buFont typeface="Calibri" charset="0"/>
              <a:buChar char="-"/>
            </a:pPr>
            <a:r>
              <a:rPr lang="en-GB" sz="1200" dirty="0">
                <a:latin typeface="Calibri" charset="0"/>
                <a:ea typeface="Calibri" charset="0"/>
                <a:cs typeface="Times New Roman" charset="0"/>
              </a:rPr>
              <a:t>Commands can be written on a single line or spread over many lines</a:t>
            </a:r>
            <a:endParaRPr lang="en-GB" sz="1400" dirty="0">
              <a:latin typeface="Calibri" charset="0"/>
              <a:ea typeface="Calibri" charset="0"/>
              <a:cs typeface="Times New Roman" charset="0"/>
            </a:endParaRPr>
          </a:p>
          <a:p>
            <a:pPr marL="342900" indent="-342900">
              <a:lnSpc>
                <a:spcPct val="115000"/>
              </a:lnSpc>
              <a:buFont typeface="Calibri" charset="0"/>
              <a:buChar char="-"/>
            </a:pPr>
            <a:r>
              <a:rPr lang="en-GB" sz="1200" dirty="0">
                <a:latin typeface="Calibri" charset="0"/>
                <a:ea typeface="Calibri" charset="0"/>
                <a:cs typeface="Times New Roman" charset="0"/>
              </a:rPr>
              <a:t>Field and Table names must be in lowercase</a:t>
            </a:r>
            <a:endParaRPr lang="en-GB" sz="1400" dirty="0">
              <a:latin typeface="Calibri" charset="0"/>
              <a:ea typeface="Calibri" charset="0"/>
              <a:cs typeface="Times New Roman" charset="0"/>
            </a:endParaRPr>
          </a:p>
          <a:p>
            <a:pPr marL="342900" indent="-342900">
              <a:lnSpc>
                <a:spcPct val="115000"/>
              </a:lnSpc>
              <a:buFont typeface="Calibri" charset="0"/>
              <a:buChar char="-"/>
            </a:pPr>
            <a:r>
              <a:rPr lang="en-GB" sz="1200" dirty="0">
                <a:latin typeface="Calibri" charset="0"/>
                <a:ea typeface="Calibri" charset="0"/>
                <a:cs typeface="Times New Roman" charset="0"/>
              </a:rPr>
              <a:t>Command should end with a semi-colon ;</a:t>
            </a:r>
            <a:endParaRPr lang="en-GB" sz="1400" dirty="0">
              <a:latin typeface="Calibri" charset="0"/>
              <a:ea typeface="Calibri" charset="0"/>
              <a:cs typeface="Times New Roman" charset="0"/>
            </a:endParaRPr>
          </a:p>
          <a:p>
            <a:pPr marL="342900" indent="-342900">
              <a:lnSpc>
                <a:spcPct val="115000"/>
              </a:lnSpc>
              <a:spcAft>
                <a:spcPts val="1000"/>
              </a:spcAft>
              <a:buFont typeface="Calibri" charset="0"/>
              <a:buChar char="-"/>
            </a:pPr>
            <a:r>
              <a:rPr lang="en-GB" sz="1200" dirty="0">
                <a:latin typeface="Calibri" charset="0"/>
                <a:ea typeface="Calibri" charset="0"/>
                <a:cs typeface="Times New Roman" charset="0"/>
              </a:rPr>
              <a:t>Comments are not parsed, but useful for keeping notes and are marked with double </a:t>
            </a:r>
            <a:r>
              <a:rPr lang="en-GB" sz="1200" dirty="0" err="1">
                <a:latin typeface="Calibri" charset="0"/>
                <a:ea typeface="Calibri" charset="0"/>
                <a:cs typeface="Times New Roman" charset="0"/>
              </a:rPr>
              <a:t>hypen</a:t>
            </a:r>
            <a:r>
              <a:rPr lang="en-GB" sz="1200" dirty="0">
                <a:latin typeface="Calibri" charset="0"/>
                <a:ea typeface="Calibri" charset="0"/>
                <a:cs typeface="Times New Roman" charset="0"/>
              </a:rPr>
              <a:t>  -- </a:t>
            </a:r>
            <a:endParaRPr lang="en-GB" sz="1400" dirty="0">
              <a:latin typeface="Calibri" charset="0"/>
              <a:ea typeface="Calibri" charset="0"/>
              <a:cs typeface="Times New Roman" charset="0"/>
            </a:endParaRPr>
          </a:p>
        </p:txBody>
      </p:sp>
    </p:spTree>
    <p:extLst>
      <p:ext uri="{BB962C8B-B14F-4D97-AF65-F5344CB8AC3E}">
        <p14:creationId xmlns:p14="http://schemas.microsoft.com/office/powerpoint/2010/main" val="3456920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iterate type="wd">
                                    <p:tmPct val="10000"/>
                                  </p:iterate>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iterate type="wd">
                                    <p:tmPct val="10000"/>
                                  </p:iterate>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iterate type="wd">
                                    <p:tmPct val="10000"/>
                                  </p:iterate>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iterate type="wd">
                                    <p:tmPct val="10000"/>
                                  </p:iterate>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iterate type="wd">
                                    <p:tmPct val="10000"/>
                                  </p:iterate>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iterate type="wd">
                                    <p:tmPct val="10000"/>
                                  </p:iterate>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iterate type="wd">
                                    <p:tmPct val="10000"/>
                                  </p:iterate>
                                  <p:childTnLst>
                                    <p:set>
                                      <p:cBhvr>
                                        <p:cTn id="36" dur="1" fill="hold">
                                          <p:stCondLst>
                                            <p:cond delay="0"/>
                                          </p:stCondLst>
                                        </p:cTn>
                                        <p:tgtEl>
                                          <p:spTgt spid="4">
                                            <p:txEl>
                                              <p:pRg st="6" end="6"/>
                                            </p:txEl>
                                          </p:spTgt>
                                        </p:tgtEl>
                                        <p:attrNameLst>
                                          <p:attrName>style.visibility</p:attrName>
                                        </p:attrNameLst>
                                      </p:cBhvr>
                                      <p:to>
                                        <p:strVal val="visible"/>
                                      </p:to>
                                    </p:set>
                                    <p:animEffect transition="in" filter="fade">
                                      <p:cBhvr>
                                        <p:cTn id="37" dur="500"/>
                                        <p:tgtEl>
                                          <p:spTgt spid="4">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7" end="7"/>
                                            </p:txEl>
                                          </p:spTgt>
                                        </p:tgtEl>
                                        <p:attrNameLst>
                                          <p:attrName>style.visibility</p:attrName>
                                        </p:attrNameLst>
                                      </p:cBhvr>
                                      <p:to>
                                        <p:strVal val="visible"/>
                                      </p:to>
                                    </p:set>
                                    <p:animEffect transition="in" filter="fade">
                                      <p:cBhvr>
                                        <p:cTn id="42" dur="500"/>
                                        <p:tgtEl>
                                          <p:spTgt spid="4">
                                            <p:txEl>
                                              <p:pRg st="7" end="7"/>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4">
                                            <p:txEl>
                                              <p:pRg st="8" end="8"/>
                                            </p:txEl>
                                          </p:spTgt>
                                        </p:tgtEl>
                                        <p:attrNameLst>
                                          <p:attrName>style.visibility</p:attrName>
                                        </p:attrNameLst>
                                      </p:cBhvr>
                                      <p:to>
                                        <p:strVal val="visible"/>
                                      </p:to>
                                    </p:set>
                                    <p:animEffect transition="in" filter="fade">
                                      <p:cBhvr>
                                        <p:cTn id="45" dur="500"/>
                                        <p:tgtEl>
                                          <p:spTgt spid="4">
                                            <p:txEl>
                                              <p:pRg st="8" end="8"/>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4">
                                            <p:txEl>
                                              <p:pRg st="9" end="9"/>
                                            </p:txEl>
                                          </p:spTgt>
                                        </p:tgtEl>
                                        <p:attrNameLst>
                                          <p:attrName>style.visibility</p:attrName>
                                        </p:attrNameLst>
                                      </p:cBhvr>
                                      <p:to>
                                        <p:strVal val="visible"/>
                                      </p:to>
                                    </p:set>
                                    <p:animEffect transition="in" filter="fade">
                                      <p:cBhvr>
                                        <p:cTn id="48" dur="500"/>
                                        <p:tgtEl>
                                          <p:spTgt spid="4">
                                            <p:txEl>
                                              <p:pRg st="9" end="9"/>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4">
                                            <p:txEl>
                                              <p:pRg st="10" end="10"/>
                                            </p:txEl>
                                          </p:spTgt>
                                        </p:tgtEl>
                                        <p:attrNameLst>
                                          <p:attrName>style.visibility</p:attrName>
                                        </p:attrNameLst>
                                      </p:cBhvr>
                                      <p:to>
                                        <p:strVal val="visible"/>
                                      </p:to>
                                    </p:set>
                                    <p:animEffect transition="in" filter="fade">
                                      <p:cBhvr>
                                        <p:cTn id="51" dur="500"/>
                                        <p:tgtEl>
                                          <p:spTgt spid="4">
                                            <p:txEl>
                                              <p:pRg st="10" end="10"/>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4">
                                            <p:txEl>
                                              <p:pRg st="11" end="11"/>
                                            </p:txEl>
                                          </p:spTgt>
                                        </p:tgtEl>
                                        <p:attrNameLst>
                                          <p:attrName>style.visibility</p:attrName>
                                        </p:attrNameLst>
                                      </p:cBhvr>
                                      <p:to>
                                        <p:strVal val="visible"/>
                                      </p:to>
                                    </p:set>
                                    <p:animEffect transition="in" filter="fade">
                                      <p:cBhvr>
                                        <p:cTn id="54" dur="500"/>
                                        <p:tgtEl>
                                          <p:spTgt spid="4">
                                            <p:txEl>
                                              <p:pRg st="11" end="11"/>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4">
                                            <p:txEl>
                                              <p:pRg st="12" end="12"/>
                                            </p:txEl>
                                          </p:spTgt>
                                        </p:tgtEl>
                                        <p:attrNameLst>
                                          <p:attrName>style.visibility</p:attrName>
                                        </p:attrNameLst>
                                      </p:cBhvr>
                                      <p:to>
                                        <p:strVal val="visible"/>
                                      </p:to>
                                    </p:set>
                                    <p:animEffect transition="in" filter="fade">
                                      <p:cBhvr>
                                        <p:cTn id="57" dur="500"/>
                                        <p:tgtEl>
                                          <p:spTgt spid="4">
                                            <p:txEl>
                                              <p:pRg st="12" end="12"/>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4">
                                            <p:txEl>
                                              <p:pRg st="13" end="13"/>
                                            </p:txEl>
                                          </p:spTgt>
                                        </p:tgtEl>
                                        <p:attrNameLst>
                                          <p:attrName>style.visibility</p:attrName>
                                        </p:attrNameLst>
                                      </p:cBhvr>
                                      <p:to>
                                        <p:strVal val="visible"/>
                                      </p:to>
                                    </p:set>
                                    <p:animEffect transition="in" filter="fade">
                                      <p:cBhvr>
                                        <p:cTn id="60" dur="500"/>
                                        <p:tgtEl>
                                          <p:spTgt spid="4">
                                            <p:txEl>
                                              <p:pRg st="13" end="13"/>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
                                            <p:txEl>
                                              <p:pRg st="14" end="14"/>
                                            </p:txEl>
                                          </p:spTgt>
                                        </p:tgtEl>
                                        <p:attrNameLst>
                                          <p:attrName>style.visibility</p:attrName>
                                        </p:attrNameLst>
                                      </p:cBhvr>
                                      <p:to>
                                        <p:strVal val="visible"/>
                                      </p:to>
                                    </p:set>
                                    <p:animEffect transition="in" filter="fade">
                                      <p:cBhvr>
                                        <p:cTn id="63" dur="500"/>
                                        <p:tgtEl>
                                          <p:spTgt spid="4">
                                            <p:txEl>
                                              <p:pRg st="14" end="14"/>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4">
                                            <p:txEl>
                                              <p:pRg st="15" end="15"/>
                                            </p:txEl>
                                          </p:spTgt>
                                        </p:tgtEl>
                                        <p:attrNameLst>
                                          <p:attrName>style.visibility</p:attrName>
                                        </p:attrNameLst>
                                      </p:cBhvr>
                                      <p:to>
                                        <p:strVal val="visible"/>
                                      </p:to>
                                    </p:set>
                                    <p:animEffect transition="in" filter="fade">
                                      <p:cBhvr>
                                        <p:cTn id="66" dur="500"/>
                                        <p:tgtEl>
                                          <p:spTgt spid="4">
                                            <p:txEl>
                                              <p:pRg st="15" end="15"/>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4">
                                            <p:txEl>
                                              <p:pRg st="16" end="16"/>
                                            </p:txEl>
                                          </p:spTgt>
                                        </p:tgtEl>
                                        <p:attrNameLst>
                                          <p:attrName>style.visibility</p:attrName>
                                        </p:attrNameLst>
                                      </p:cBhvr>
                                      <p:to>
                                        <p:strVal val="visible"/>
                                      </p:to>
                                    </p:set>
                                    <p:animEffect transition="in" filter="fade">
                                      <p:cBhvr>
                                        <p:cTn id="69" dur="500"/>
                                        <p:tgtEl>
                                          <p:spTgt spid="4">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Aggregate Functions</a:t>
            </a:r>
          </a:p>
        </p:txBody>
      </p:sp>
      <p:sp>
        <p:nvSpPr>
          <p:cNvPr id="7" name="Content Placeholder 6"/>
          <p:cNvSpPr>
            <a:spLocks noGrp="1"/>
          </p:cNvSpPr>
          <p:nvPr>
            <p:ph sz="half" idx="1"/>
          </p:nvPr>
        </p:nvSpPr>
        <p:spPr/>
        <p:txBody>
          <a:bodyPr>
            <a:noAutofit/>
          </a:bodyPr>
          <a:lstStyle/>
          <a:p>
            <a:r>
              <a:rPr lang="en-GB" dirty="0"/>
              <a:t>Compute function over group of values</a:t>
            </a:r>
          </a:p>
          <a:p>
            <a:r>
              <a:rPr lang="en-GB" dirty="0"/>
              <a:t>Functions include</a:t>
            </a:r>
          </a:p>
          <a:p>
            <a:pPr lvl="1"/>
            <a:r>
              <a:rPr lang="en-GB" dirty="0"/>
              <a:t>COUNT: number of elements in group</a:t>
            </a:r>
          </a:p>
          <a:p>
            <a:pPr lvl="1"/>
            <a:r>
              <a:rPr lang="en-GB" dirty="0"/>
              <a:t>SUM: total of values</a:t>
            </a:r>
          </a:p>
          <a:p>
            <a:pPr lvl="1"/>
            <a:r>
              <a:rPr lang="en-GB" dirty="0"/>
              <a:t>AVG: average of values</a:t>
            </a:r>
          </a:p>
          <a:p>
            <a:pPr lvl="1"/>
            <a:r>
              <a:rPr lang="en-GB" dirty="0"/>
              <a:t>MIN: minimum value</a:t>
            </a:r>
          </a:p>
          <a:p>
            <a:pPr lvl="1"/>
            <a:r>
              <a:rPr lang="en-GB" dirty="0"/>
              <a:t>MAX: maximum value</a:t>
            </a:r>
          </a:p>
        </p:txBody>
      </p:sp>
      <p:sp>
        <p:nvSpPr>
          <p:cNvPr id="8" name="Content Placeholder 7"/>
          <p:cNvSpPr>
            <a:spLocks noGrp="1"/>
          </p:cNvSpPr>
          <p:nvPr>
            <p:ph sz="half" idx="2"/>
          </p:nvPr>
        </p:nvSpPr>
        <p:spPr/>
        <p:txBody>
          <a:bodyPr>
            <a:normAutofit/>
          </a:bodyPr>
          <a:lstStyle/>
          <a:p>
            <a:pPr marL="0" indent="0">
              <a:buNone/>
            </a:pPr>
            <a:r>
              <a:rPr lang="en-GB" sz="2000" b="1" dirty="0"/>
              <a:t>Examples</a:t>
            </a:r>
          </a:p>
          <a:p>
            <a:pPr>
              <a:spcBef>
                <a:spcPts val="800"/>
              </a:spcBef>
            </a:pPr>
            <a:r>
              <a:rPr lang="en-GB" sz="2400" i="1" dirty="0"/>
              <a:t>What is the average salary?</a:t>
            </a:r>
          </a:p>
          <a:p>
            <a:pPr marL="0" indent="0">
              <a:spcBef>
                <a:spcPts val="800"/>
              </a:spcBef>
              <a:buNone/>
            </a:pPr>
            <a:r>
              <a:rPr lang="en-GB" sz="2200" dirty="0">
                <a:latin typeface="Monaco" charset="0"/>
                <a:ea typeface="Monaco" charset="0"/>
                <a:cs typeface="Monaco" charset="0"/>
              </a:rPr>
              <a:t>	SELECT AVG(salary)</a:t>
            </a:r>
            <a:br>
              <a:rPr lang="en-GB" sz="2200" dirty="0">
                <a:latin typeface="Monaco" charset="0"/>
                <a:ea typeface="Monaco" charset="0"/>
                <a:cs typeface="Monaco" charset="0"/>
              </a:rPr>
            </a:br>
            <a:r>
              <a:rPr lang="en-GB" sz="2200" dirty="0">
                <a:latin typeface="Monaco" charset="0"/>
                <a:ea typeface="Monaco" charset="0"/>
                <a:cs typeface="Monaco" charset="0"/>
              </a:rPr>
              <a:t>	FROM   </a:t>
            </a:r>
            <a:r>
              <a:rPr lang="en-GB" sz="2200" dirty="0" err="1">
                <a:latin typeface="Monaco" charset="0"/>
                <a:ea typeface="Monaco" charset="0"/>
                <a:cs typeface="Monaco" charset="0"/>
              </a:rPr>
              <a:t>DBEmployee</a:t>
            </a:r>
            <a:r>
              <a:rPr lang="en-GB" sz="2200" dirty="0">
                <a:latin typeface="Monaco" charset="0"/>
                <a:ea typeface="Monaco" charset="0"/>
                <a:cs typeface="Monaco" charset="0"/>
              </a:rPr>
              <a:t>;</a:t>
            </a:r>
          </a:p>
          <a:p>
            <a:pPr>
              <a:spcBef>
                <a:spcPts val="1400"/>
              </a:spcBef>
            </a:pPr>
            <a:r>
              <a:rPr lang="en-GB" sz="2400" i="1" dirty="0"/>
              <a:t>What is the largest salary?</a:t>
            </a:r>
          </a:p>
          <a:p>
            <a:pPr marL="0" indent="0">
              <a:spcBef>
                <a:spcPts val="800"/>
              </a:spcBef>
              <a:buNone/>
            </a:pPr>
            <a:r>
              <a:rPr lang="en-GB" sz="2200" dirty="0">
                <a:latin typeface="Monaco" charset="0"/>
                <a:ea typeface="Monaco" charset="0"/>
                <a:cs typeface="Monaco" charset="0"/>
              </a:rPr>
              <a:t>	SELECT MAX(salary)</a:t>
            </a:r>
            <a:br>
              <a:rPr lang="en-GB" sz="2200" dirty="0">
                <a:latin typeface="Monaco" charset="0"/>
                <a:ea typeface="Monaco" charset="0"/>
                <a:cs typeface="Monaco" charset="0"/>
              </a:rPr>
            </a:br>
            <a:r>
              <a:rPr lang="en-GB" sz="2200" dirty="0">
                <a:latin typeface="Monaco" charset="0"/>
                <a:ea typeface="Monaco" charset="0"/>
                <a:cs typeface="Monaco" charset="0"/>
              </a:rPr>
              <a:t>	FROM   </a:t>
            </a:r>
            <a:r>
              <a:rPr lang="en-GB" sz="2200" dirty="0" err="1">
                <a:latin typeface="Monaco" charset="0"/>
                <a:ea typeface="Monaco" charset="0"/>
                <a:cs typeface="Monaco" charset="0"/>
              </a:rPr>
              <a:t>DBEmployee</a:t>
            </a:r>
            <a:r>
              <a:rPr lang="en-GB" sz="2200" dirty="0">
                <a:latin typeface="Monaco" charset="0"/>
                <a:ea typeface="Monaco" charset="0"/>
                <a:cs typeface="Monaco" charset="0"/>
              </a:rPr>
              <a:t>;</a:t>
            </a:r>
          </a:p>
          <a:p>
            <a:pPr>
              <a:spcBef>
                <a:spcPts val="1400"/>
              </a:spcBef>
            </a:pPr>
            <a:r>
              <a:rPr lang="en-GB" sz="2400" i="1" dirty="0"/>
              <a:t>What is the wage bill?</a:t>
            </a:r>
          </a:p>
          <a:p>
            <a:pPr marL="0" indent="0">
              <a:spcBef>
                <a:spcPts val="800"/>
              </a:spcBef>
              <a:buNone/>
            </a:pPr>
            <a:r>
              <a:rPr lang="en-GB" sz="2200" dirty="0">
                <a:latin typeface="Monaco" charset="0"/>
                <a:ea typeface="Monaco" charset="0"/>
                <a:cs typeface="Monaco" charset="0"/>
              </a:rPr>
              <a:t>	SELECT SUM(salary)</a:t>
            </a:r>
            <a:br>
              <a:rPr lang="en-GB" sz="2200" dirty="0">
                <a:latin typeface="Monaco" charset="0"/>
                <a:ea typeface="Monaco" charset="0"/>
                <a:cs typeface="Monaco" charset="0"/>
              </a:rPr>
            </a:br>
            <a:r>
              <a:rPr lang="en-GB" sz="2200" dirty="0">
                <a:latin typeface="Monaco" charset="0"/>
                <a:ea typeface="Monaco" charset="0"/>
                <a:cs typeface="Monaco" charset="0"/>
              </a:rPr>
              <a:t>	FROM   </a:t>
            </a:r>
            <a:r>
              <a:rPr lang="en-GB" sz="2200" dirty="0" err="1">
                <a:latin typeface="Monaco" charset="0"/>
                <a:ea typeface="Monaco" charset="0"/>
                <a:cs typeface="Monaco" charset="0"/>
              </a:rPr>
              <a:t>DBEmployee</a:t>
            </a:r>
            <a:r>
              <a:rPr lang="en-GB" sz="2200" dirty="0">
                <a:latin typeface="Monaco" charset="0"/>
                <a:ea typeface="Monaco" charset="0"/>
                <a:cs typeface="Monaco" charset="0"/>
              </a:rPr>
              <a:t>;</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50</a:t>
            </a:fld>
            <a:endParaRPr lang="en-GB">
              <a:solidFill>
                <a:prstClr val="black">
                  <a:lumMod val="65000"/>
                  <a:lumOff val="35000"/>
                </a:prstClr>
              </a:solidFill>
            </a:endParaRPr>
          </a:p>
        </p:txBody>
      </p:sp>
    </p:spTree>
    <p:extLst>
      <p:ext uri="{BB962C8B-B14F-4D97-AF65-F5344CB8AC3E}">
        <p14:creationId xmlns:p14="http://schemas.microsoft.com/office/powerpoint/2010/main" val="818759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Grouping data</a:t>
            </a:r>
          </a:p>
        </p:txBody>
      </p:sp>
      <p:sp>
        <p:nvSpPr>
          <p:cNvPr id="3" name="Content Placeholder 2"/>
          <p:cNvSpPr>
            <a:spLocks noGrp="1"/>
          </p:cNvSpPr>
          <p:nvPr>
            <p:ph sz="half" idx="1"/>
          </p:nvPr>
        </p:nvSpPr>
        <p:spPr/>
        <p:txBody>
          <a:bodyPr>
            <a:normAutofit/>
          </a:bodyPr>
          <a:lstStyle/>
          <a:p>
            <a:r>
              <a:rPr lang="en-GB" sz="2400" dirty="0"/>
              <a:t>Data can be clustered into groups</a:t>
            </a:r>
          </a:p>
          <a:p>
            <a:pPr lvl="1"/>
            <a:r>
              <a:rPr lang="en-GB" sz="2000" dirty="0"/>
              <a:t>Values may appear in more than one group</a:t>
            </a:r>
          </a:p>
          <a:p>
            <a:r>
              <a:rPr lang="en-GB" sz="2400" dirty="0"/>
              <a:t>SELECT clause can only include</a:t>
            </a:r>
          </a:p>
          <a:p>
            <a:pPr lvl="1"/>
            <a:r>
              <a:rPr lang="en-GB" sz="2000" dirty="0"/>
              <a:t>Attributes in GROUP BY clause</a:t>
            </a:r>
          </a:p>
          <a:p>
            <a:pPr lvl="1"/>
            <a:r>
              <a:rPr lang="en-GB" sz="2000" dirty="0"/>
              <a:t>Aggregate functions</a:t>
            </a:r>
          </a:p>
        </p:txBody>
      </p:sp>
      <p:sp>
        <p:nvSpPr>
          <p:cNvPr id="7" name="Content Placeholder 6">
            <a:extLst>
              <a:ext uri="{FF2B5EF4-FFF2-40B4-BE49-F238E27FC236}">
                <a16:creationId xmlns:a16="http://schemas.microsoft.com/office/drawing/2014/main" id="{E1A3AA2F-8B4A-A347-B003-FC4F9D88910F}"/>
              </a:ext>
            </a:extLst>
          </p:cNvPr>
          <p:cNvSpPr>
            <a:spLocks noGrp="1"/>
          </p:cNvSpPr>
          <p:nvPr>
            <p:ph sz="half" idx="2"/>
          </p:nvPr>
        </p:nvSpPr>
        <p:spPr>
          <a:xfrm>
            <a:off x="6245016" y="1807093"/>
            <a:ext cx="5640071" cy="4810822"/>
          </a:xfrm>
        </p:spPr>
        <p:txBody>
          <a:bodyPr/>
          <a:lstStyle/>
          <a:p>
            <a:pPr marL="0" indent="0">
              <a:buNone/>
            </a:pPr>
            <a:r>
              <a:rPr lang="en-GB" b="1" dirty="0"/>
              <a:t>Example</a:t>
            </a:r>
            <a:endParaRPr lang="en-GB" sz="2000" b="1" dirty="0"/>
          </a:p>
          <a:p>
            <a:r>
              <a:rPr lang="en-GB" sz="2400" i="1" dirty="0"/>
              <a:t>Number of projects in each department</a:t>
            </a:r>
          </a:p>
          <a:p>
            <a:pPr marL="0" indent="0">
              <a:buNone/>
            </a:pPr>
            <a:r>
              <a:rPr lang="en-GB" sz="2000" dirty="0">
                <a:latin typeface="Monaco" charset="0"/>
                <a:ea typeface="Monaco" charset="0"/>
                <a:cs typeface="Monaco" charset="0"/>
              </a:rPr>
              <a:t>SELECT </a:t>
            </a:r>
            <a:r>
              <a:rPr lang="en-GB" sz="2000" dirty="0" err="1">
                <a:latin typeface="Monaco" charset="0"/>
                <a:ea typeface="Monaco" charset="0"/>
                <a:cs typeface="Monaco" charset="0"/>
              </a:rPr>
              <a:t>pdNum</a:t>
            </a:r>
            <a:r>
              <a:rPr lang="en-GB" sz="2000" dirty="0">
                <a:latin typeface="Monaco" charset="0"/>
                <a:ea typeface="Monaco" charset="0"/>
                <a:cs typeface="Monaco" charset="0"/>
              </a:rPr>
              <a:t>, </a:t>
            </a:r>
            <a:br>
              <a:rPr lang="en-GB" sz="2000" dirty="0">
                <a:latin typeface="Monaco" charset="0"/>
                <a:ea typeface="Monaco" charset="0"/>
                <a:cs typeface="Monaco" charset="0"/>
              </a:rPr>
            </a:br>
            <a:r>
              <a:rPr lang="en-GB" sz="2000" dirty="0">
                <a:latin typeface="Monaco" charset="0"/>
                <a:ea typeface="Monaco" charset="0"/>
                <a:cs typeface="Monaco" charset="0"/>
              </a:rPr>
              <a:t>       COUNT(*) AS </a:t>
            </a:r>
            <a:r>
              <a:rPr lang="en-GB" sz="2000" dirty="0" err="1">
                <a:latin typeface="Monaco" charset="0"/>
                <a:ea typeface="Monaco" charset="0"/>
                <a:cs typeface="Monaco" charset="0"/>
              </a:rPr>
              <a:t>NumberOfProjects</a:t>
            </a:r>
            <a:br>
              <a:rPr lang="en-GB" sz="2000" dirty="0">
                <a:latin typeface="Monaco" charset="0"/>
                <a:ea typeface="Monaco" charset="0"/>
                <a:cs typeface="Monaco" charset="0"/>
              </a:rPr>
            </a:br>
            <a:r>
              <a:rPr lang="en-GB" sz="2000" dirty="0">
                <a:latin typeface="Monaco" charset="0"/>
                <a:ea typeface="Monaco" charset="0"/>
                <a:cs typeface="Monaco" charset="0"/>
              </a:rPr>
              <a:t>FROM   </a:t>
            </a:r>
            <a:r>
              <a:rPr lang="en-GB" sz="2000" dirty="0" err="1">
                <a:latin typeface="Monaco" charset="0"/>
                <a:ea typeface="Monaco" charset="0"/>
                <a:cs typeface="Monaco" charset="0"/>
              </a:rPr>
              <a:t>DBProject</a:t>
            </a:r>
            <a:br>
              <a:rPr lang="en-GB" sz="2000" dirty="0">
                <a:latin typeface="Monaco" charset="0"/>
                <a:ea typeface="Monaco" charset="0"/>
                <a:cs typeface="Monaco" charset="0"/>
              </a:rPr>
            </a:br>
            <a:r>
              <a:rPr lang="en-GB" sz="2000" dirty="0">
                <a:latin typeface="Monaco" charset="0"/>
                <a:ea typeface="Monaco" charset="0"/>
                <a:cs typeface="Monaco" charset="0"/>
              </a:rPr>
              <a:t>GROUP BY </a:t>
            </a:r>
            <a:r>
              <a:rPr lang="en-GB" sz="2000" dirty="0" err="1">
                <a:latin typeface="Monaco" charset="0"/>
                <a:ea typeface="Monaco" charset="0"/>
                <a:cs typeface="Monaco" charset="0"/>
              </a:rPr>
              <a:t>pdNum</a:t>
            </a:r>
            <a:r>
              <a:rPr lang="en-GB" sz="2000" dirty="0">
                <a:latin typeface="Monaco" charset="0"/>
                <a:ea typeface="Monaco" charset="0"/>
                <a:cs typeface="Monaco" charset="0"/>
              </a:rPr>
              <a:t>;</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51</a:t>
            </a:fld>
            <a:endParaRPr lang="en-GB">
              <a:solidFill>
                <a:prstClr val="black">
                  <a:lumMod val="65000"/>
                  <a:lumOff val="35000"/>
                </a:prstClr>
              </a:solidFill>
            </a:endParaRPr>
          </a:p>
        </p:txBody>
      </p:sp>
    </p:spTree>
    <p:extLst>
      <p:ext uri="{BB962C8B-B14F-4D97-AF65-F5344CB8AC3E}">
        <p14:creationId xmlns:p14="http://schemas.microsoft.com/office/powerpoint/2010/main" val="9834818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Nested Aggregation</a:t>
            </a:r>
          </a:p>
        </p:txBody>
      </p:sp>
      <p:sp>
        <p:nvSpPr>
          <p:cNvPr id="3" name="Content Placeholder 2"/>
          <p:cNvSpPr>
            <a:spLocks noGrp="1"/>
          </p:cNvSpPr>
          <p:nvPr>
            <p:ph idx="1"/>
          </p:nvPr>
        </p:nvSpPr>
        <p:spPr/>
        <p:txBody>
          <a:bodyPr>
            <a:normAutofit/>
          </a:bodyPr>
          <a:lstStyle/>
          <a:p>
            <a:pPr marL="0" indent="0">
              <a:buNone/>
            </a:pPr>
            <a:r>
              <a:rPr lang="en-GB" sz="2800" b="1" dirty="0"/>
              <a:t>Example</a:t>
            </a:r>
          </a:p>
          <a:p>
            <a:pPr>
              <a:spcBef>
                <a:spcPts val="1400"/>
              </a:spcBef>
            </a:pPr>
            <a:r>
              <a:rPr lang="en-GB" sz="2800" i="1" dirty="0"/>
              <a:t>Average number of projects in a department</a:t>
            </a:r>
          </a:p>
          <a:p>
            <a:pPr marL="0" indent="0">
              <a:spcBef>
                <a:spcPts val="800"/>
              </a:spcBef>
              <a:buNone/>
            </a:pPr>
            <a:r>
              <a:rPr lang="en-GB" sz="2400" dirty="0">
                <a:latin typeface="Monaco" charset="0"/>
                <a:ea typeface="Monaco" charset="0"/>
                <a:cs typeface="Monaco" charset="0"/>
              </a:rPr>
              <a:t>	SELECT AVG (</a:t>
            </a:r>
            <a:r>
              <a:rPr lang="en-GB" sz="2400" dirty="0" err="1">
                <a:latin typeface="Monaco" charset="0"/>
                <a:ea typeface="Monaco" charset="0"/>
                <a:cs typeface="Monaco" charset="0"/>
              </a:rPr>
              <a:t>numProj</a:t>
            </a:r>
            <a:r>
              <a:rPr lang="en-GB" sz="2400" dirty="0">
                <a:latin typeface="Monaco" charset="0"/>
                <a:ea typeface="Monaco" charset="0"/>
                <a:cs typeface="Monaco" charset="0"/>
              </a:rPr>
              <a:t>)</a:t>
            </a:r>
            <a:br>
              <a:rPr lang="en-GB" sz="2400" dirty="0">
                <a:latin typeface="Monaco" charset="0"/>
                <a:ea typeface="Monaco" charset="0"/>
                <a:cs typeface="Monaco" charset="0"/>
              </a:rPr>
            </a:br>
            <a:r>
              <a:rPr lang="en-GB" sz="2400" dirty="0">
                <a:latin typeface="Monaco" charset="0"/>
                <a:ea typeface="Monaco" charset="0"/>
                <a:cs typeface="Monaco" charset="0"/>
              </a:rPr>
              <a:t>	FROM (SELECT COUNT(*) </a:t>
            </a:r>
            <a:r>
              <a:rPr lang="en-GB" sz="2400" dirty="0" err="1">
                <a:latin typeface="Monaco" charset="0"/>
                <a:ea typeface="Monaco" charset="0"/>
                <a:cs typeface="Monaco" charset="0"/>
              </a:rPr>
              <a:t>numProj</a:t>
            </a:r>
            <a:r>
              <a:rPr lang="en-GB" sz="2400" dirty="0">
                <a:latin typeface="Monaco" charset="0"/>
                <a:ea typeface="Monaco" charset="0"/>
                <a:cs typeface="Monaco" charset="0"/>
              </a:rPr>
              <a:t>, </a:t>
            </a:r>
            <a:r>
              <a:rPr lang="en-GB" sz="2400" dirty="0" err="1">
                <a:latin typeface="Monaco" charset="0"/>
                <a:ea typeface="Monaco" charset="0"/>
                <a:cs typeface="Monaco" charset="0"/>
              </a:rPr>
              <a:t>pdNum</a:t>
            </a:r>
            <a:br>
              <a:rPr lang="en-GB" sz="2400" dirty="0">
                <a:latin typeface="Monaco" charset="0"/>
                <a:ea typeface="Monaco" charset="0"/>
                <a:cs typeface="Monaco" charset="0"/>
              </a:rPr>
            </a:br>
            <a:r>
              <a:rPr lang="en-GB" sz="2400" dirty="0">
                <a:latin typeface="Monaco" charset="0"/>
                <a:ea typeface="Monaco" charset="0"/>
                <a:cs typeface="Monaco" charset="0"/>
              </a:rPr>
              <a:t>      	 FROM   </a:t>
            </a:r>
            <a:r>
              <a:rPr lang="en-GB" sz="2400" dirty="0" err="1">
                <a:latin typeface="Monaco" charset="0"/>
                <a:ea typeface="Monaco" charset="0"/>
                <a:cs typeface="Monaco" charset="0"/>
              </a:rPr>
              <a:t>DBProject</a:t>
            </a:r>
            <a:br>
              <a:rPr lang="en-GB" sz="2400" dirty="0">
                <a:latin typeface="Monaco" charset="0"/>
                <a:ea typeface="Monaco" charset="0"/>
                <a:cs typeface="Monaco" charset="0"/>
              </a:rPr>
            </a:br>
            <a:r>
              <a:rPr lang="en-GB" sz="2400" dirty="0">
                <a:latin typeface="Monaco" charset="0"/>
                <a:ea typeface="Monaco" charset="0"/>
                <a:cs typeface="Monaco" charset="0"/>
              </a:rPr>
              <a:t>	      GROUP BY </a:t>
            </a:r>
            <a:r>
              <a:rPr lang="en-GB" sz="2400" dirty="0" err="1">
                <a:latin typeface="Monaco" charset="0"/>
                <a:ea typeface="Monaco" charset="0"/>
                <a:cs typeface="Monaco" charset="0"/>
              </a:rPr>
              <a:t>pdNum</a:t>
            </a:r>
            <a:r>
              <a:rPr lang="en-GB" sz="2400" dirty="0">
                <a:latin typeface="Monaco" charset="0"/>
                <a:ea typeface="Monaco" charset="0"/>
                <a:cs typeface="Monaco" charset="0"/>
              </a:rPr>
              <a:t>) AS C;</a:t>
            </a:r>
          </a:p>
          <a:p>
            <a:pPr marL="0" indent="0">
              <a:spcBef>
                <a:spcPts val="1400"/>
              </a:spcBef>
              <a:buNone/>
            </a:pPr>
            <a:r>
              <a:rPr lang="en-GB" sz="2600" b="1" dirty="0"/>
              <a:t>Notes:</a:t>
            </a:r>
            <a:r>
              <a:rPr lang="en-GB" sz="2600" dirty="0"/>
              <a:t> </a:t>
            </a:r>
          </a:p>
          <a:p>
            <a:pPr>
              <a:spcBef>
                <a:spcPts val="1400"/>
              </a:spcBef>
            </a:pPr>
            <a:r>
              <a:rPr lang="en-GB" sz="2600" dirty="0"/>
              <a:t>FROM clause does not have to be a table</a:t>
            </a:r>
          </a:p>
          <a:p>
            <a:pPr>
              <a:spcBef>
                <a:spcPts val="1400"/>
              </a:spcBef>
            </a:pPr>
            <a:r>
              <a:rPr lang="en-GB" sz="2600" dirty="0"/>
              <a:t>Need to declare an alias for the nested query</a:t>
            </a:r>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52</a:t>
            </a:fld>
            <a:endParaRPr lang="en-GB">
              <a:solidFill>
                <a:prstClr val="black">
                  <a:lumMod val="65000"/>
                  <a:lumOff val="35000"/>
                </a:prstClr>
              </a:solidFill>
            </a:endParaRPr>
          </a:p>
        </p:txBody>
      </p:sp>
    </p:spTree>
    <p:extLst>
      <p:ext uri="{BB962C8B-B14F-4D97-AF65-F5344CB8AC3E}">
        <p14:creationId xmlns:p14="http://schemas.microsoft.com/office/powerpoint/2010/main" val="6762107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Restrictions on Groups: HAVING</a:t>
            </a:r>
          </a:p>
        </p:txBody>
      </p:sp>
      <p:sp>
        <p:nvSpPr>
          <p:cNvPr id="3" name="Content Placeholder 2"/>
          <p:cNvSpPr>
            <a:spLocks noGrp="1"/>
          </p:cNvSpPr>
          <p:nvPr>
            <p:ph sz="half" idx="1"/>
          </p:nvPr>
        </p:nvSpPr>
        <p:spPr/>
        <p:txBody>
          <a:bodyPr>
            <a:normAutofit/>
          </a:bodyPr>
          <a:lstStyle/>
          <a:p>
            <a:r>
              <a:rPr lang="en-GB" dirty="0"/>
              <a:t>HAVING clause enables filters on groups</a:t>
            </a:r>
          </a:p>
          <a:p>
            <a:pPr lvl="1"/>
            <a:r>
              <a:rPr lang="en-GB" dirty="0"/>
              <a:t>Similar to WHERE clause filters but for the group</a:t>
            </a:r>
          </a:p>
          <a:p>
            <a:pPr lvl="1"/>
            <a:r>
              <a:rPr lang="en-GB" dirty="0"/>
              <a:t>Can be used in conjunction with WHERE clause</a:t>
            </a:r>
          </a:p>
          <a:p>
            <a:r>
              <a:rPr lang="en-GB" dirty="0"/>
              <a:t>Only applied to </a:t>
            </a:r>
          </a:p>
          <a:p>
            <a:pPr lvl="1"/>
            <a:r>
              <a:rPr lang="en-GB" dirty="0"/>
              <a:t>Attributes in group by clause</a:t>
            </a:r>
          </a:p>
          <a:p>
            <a:pPr lvl="1"/>
            <a:r>
              <a:rPr lang="en-GB" dirty="0"/>
              <a:t>Aggregate functions</a:t>
            </a:r>
          </a:p>
        </p:txBody>
      </p:sp>
      <p:sp>
        <p:nvSpPr>
          <p:cNvPr id="7" name="Content Placeholder 6">
            <a:extLst>
              <a:ext uri="{FF2B5EF4-FFF2-40B4-BE49-F238E27FC236}">
                <a16:creationId xmlns:a16="http://schemas.microsoft.com/office/drawing/2014/main" id="{94CC55B9-421E-0E4B-BB65-5C77EA9A0B93}"/>
              </a:ext>
            </a:extLst>
          </p:cNvPr>
          <p:cNvSpPr>
            <a:spLocks noGrp="1"/>
          </p:cNvSpPr>
          <p:nvPr>
            <p:ph sz="half" idx="2"/>
          </p:nvPr>
        </p:nvSpPr>
        <p:spPr/>
        <p:txBody>
          <a:bodyPr>
            <a:normAutofit/>
          </a:bodyPr>
          <a:lstStyle/>
          <a:p>
            <a:pPr marL="0" indent="0">
              <a:buNone/>
            </a:pPr>
            <a:r>
              <a:rPr lang="en-GB" b="1" dirty="0"/>
              <a:t>Example</a:t>
            </a:r>
          </a:p>
          <a:p>
            <a:pPr>
              <a:spcBef>
                <a:spcPts val="1400"/>
              </a:spcBef>
            </a:pPr>
            <a:r>
              <a:rPr lang="en-GB" i="1" dirty="0"/>
              <a:t>Average salary of departments with more than two female workers</a:t>
            </a:r>
          </a:p>
          <a:p>
            <a:pPr marL="0" indent="0">
              <a:buNone/>
            </a:pPr>
            <a:r>
              <a:rPr lang="en-GB" sz="2400" dirty="0">
                <a:latin typeface="Monaco" charset="0"/>
                <a:ea typeface="Monaco" charset="0"/>
                <a:cs typeface="Monaco" charset="0"/>
              </a:rPr>
              <a:t>SELECT </a:t>
            </a:r>
            <a:r>
              <a:rPr lang="en-GB" sz="2400" dirty="0" err="1">
                <a:latin typeface="Monaco" charset="0"/>
                <a:ea typeface="Monaco" charset="0"/>
                <a:cs typeface="Monaco" charset="0"/>
              </a:rPr>
              <a:t>empdNum</a:t>
            </a:r>
            <a:r>
              <a:rPr lang="en-GB" sz="2400" dirty="0">
                <a:latin typeface="Monaco" charset="0"/>
                <a:ea typeface="Monaco" charset="0"/>
                <a:cs typeface="Monaco" charset="0"/>
              </a:rPr>
              <a:t>, AVG(salary), </a:t>
            </a:r>
            <a:br>
              <a:rPr lang="en-GB" sz="2400" dirty="0">
                <a:latin typeface="Monaco" charset="0"/>
                <a:ea typeface="Monaco" charset="0"/>
                <a:cs typeface="Monaco" charset="0"/>
              </a:rPr>
            </a:br>
            <a:r>
              <a:rPr lang="en-GB" sz="2400" dirty="0">
                <a:latin typeface="Monaco" charset="0"/>
                <a:ea typeface="Monaco" charset="0"/>
                <a:cs typeface="Monaco" charset="0"/>
              </a:rPr>
              <a:t>       COUNT(*)</a:t>
            </a:r>
            <a:br>
              <a:rPr lang="en-GB" sz="2400" dirty="0">
                <a:latin typeface="Monaco" charset="0"/>
                <a:ea typeface="Monaco" charset="0"/>
                <a:cs typeface="Monaco" charset="0"/>
              </a:rPr>
            </a:br>
            <a:r>
              <a:rPr lang="en-GB" sz="2400" dirty="0">
                <a:latin typeface="Monaco" charset="0"/>
                <a:ea typeface="Monaco" charset="0"/>
                <a:cs typeface="Monaco" charset="0"/>
              </a:rPr>
              <a:t>FROM   </a:t>
            </a:r>
            <a:r>
              <a:rPr lang="en-GB" sz="2400" dirty="0" err="1">
                <a:latin typeface="Monaco" charset="0"/>
                <a:ea typeface="Monaco" charset="0"/>
                <a:cs typeface="Monaco" charset="0"/>
              </a:rPr>
              <a:t>DBEmployee</a:t>
            </a:r>
            <a:br>
              <a:rPr lang="en-GB" sz="2400" dirty="0">
                <a:latin typeface="Monaco" charset="0"/>
                <a:ea typeface="Monaco" charset="0"/>
                <a:cs typeface="Monaco" charset="0"/>
              </a:rPr>
            </a:br>
            <a:r>
              <a:rPr lang="en-GB" sz="2400" dirty="0">
                <a:latin typeface="Monaco" charset="0"/>
                <a:ea typeface="Monaco" charset="0"/>
                <a:cs typeface="Monaco" charset="0"/>
              </a:rPr>
              <a:t>WHERE  gender = 'F’</a:t>
            </a:r>
            <a:br>
              <a:rPr lang="en-GB" sz="2400" dirty="0">
                <a:latin typeface="Monaco" charset="0"/>
                <a:ea typeface="Monaco" charset="0"/>
                <a:cs typeface="Monaco" charset="0"/>
              </a:rPr>
            </a:br>
            <a:r>
              <a:rPr lang="en-GB" sz="2400" dirty="0">
                <a:latin typeface="Monaco" charset="0"/>
                <a:ea typeface="Monaco" charset="0"/>
                <a:cs typeface="Monaco" charset="0"/>
              </a:rPr>
              <a:t>GROUP BY </a:t>
            </a:r>
            <a:r>
              <a:rPr lang="en-GB" sz="2400" dirty="0" err="1">
                <a:latin typeface="Monaco" charset="0"/>
                <a:ea typeface="Monaco" charset="0"/>
                <a:cs typeface="Monaco" charset="0"/>
              </a:rPr>
              <a:t>empdNum</a:t>
            </a:r>
            <a:br>
              <a:rPr lang="en-GB" sz="2400" dirty="0">
                <a:latin typeface="Monaco" charset="0"/>
                <a:ea typeface="Monaco" charset="0"/>
                <a:cs typeface="Monaco" charset="0"/>
              </a:rPr>
            </a:br>
            <a:r>
              <a:rPr lang="en-GB" sz="2400" dirty="0">
                <a:latin typeface="Monaco" charset="0"/>
                <a:ea typeface="Monaco" charset="0"/>
                <a:cs typeface="Monaco" charset="0"/>
              </a:rPr>
              <a:t>HAVING COUNT(*) &gt; 2 </a:t>
            </a:r>
          </a:p>
          <a:p>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53</a:t>
            </a:fld>
            <a:endParaRPr lang="en-GB">
              <a:solidFill>
                <a:prstClr val="black">
                  <a:lumMod val="65000"/>
                  <a:lumOff val="35000"/>
                </a:prstClr>
              </a:solidFill>
            </a:endParaRPr>
          </a:p>
        </p:txBody>
      </p:sp>
    </p:spTree>
    <p:extLst>
      <p:ext uri="{BB962C8B-B14F-4D97-AF65-F5344CB8AC3E}">
        <p14:creationId xmlns:p14="http://schemas.microsoft.com/office/powerpoint/2010/main" val="7820411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192000" cy="1143000"/>
          </a:xfrm>
        </p:spPr>
        <p:txBody>
          <a:bodyPr/>
          <a:lstStyle/>
          <a:p>
            <a:r>
              <a:rPr lang="en-US" dirty="0"/>
              <a:t>GROUP BY</a:t>
            </a:r>
          </a:p>
        </p:txBody>
      </p:sp>
      <p:sp>
        <p:nvSpPr>
          <p:cNvPr id="3" name="Content Placeholder 2"/>
          <p:cNvSpPr>
            <a:spLocks noGrp="1"/>
          </p:cNvSpPr>
          <p:nvPr>
            <p:ph idx="4294967295"/>
          </p:nvPr>
        </p:nvSpPr>
        <p:spPr>
          <a:xfrm>
            <a:off x="7563395" y="1396827"/>
            <a:ext cx="3226526" cy="2193926"/>
          </a:xfrm>
        </p:spPr>
        <p:txBody>
          <a:bodyPr numCol="1">
            <a:normAutofit/>
          </a:bodyPr>
          <a:lstStyle/>
          <a:p>
            <a:pPr marL="0" indent="0">
              <a:buNone/>
            </a:pPr>
            <a:r>
              <a:rPr lang="en-US" sz="1400" b="1" dirty="0"/>
              <a:t>Aggregate functions such as :</a:t>
            </a:r>
          </a:p>
          <a:p>
            <a:pPr marL="0" indent="0">
              <a:buNone/>
            </a:pPr>
            <a:r>
              <a:rPr lang="en-US" sz="1600" dirty="0"/>
              <a:t>Count</a:t>
            </a:r>
            <a:br>
              <a:rPr lang="en-US" sz="1600" dirty="0"/>
            </a:br>
            <a:r>
              <a:rPr lang="en-US" sz="1600" dirty="0" err="1"/>
              <a:t>Avg</a:t>
            </a:r>
            <a:br>
              <a:rPr lang="en-US" sz="1600" dirty="0"/>
            </a:br>
            <a:r>
              <a:rPr lang="en-US" sz="1600" dirty="0"/>
              <a:t>Mean</a:t>
            </a:r>
            <a:br>
              <a:rPr lang="en-US" sz="1600" dirty="0"/>
            </a:br>
            <a:r>
              <a:rPr lang="en-US" sz="1600" dirty="0"/>
              <a:t>Min</a:t>
            </a:r>
            <a:br>
              <a:rPr lang="en-US" sz="1600" dirty="0"/>
            </a:br>
            <a:r>
              <a:rPr lang="en-US" sz="1600" dirty="0"/>
              <a:t>Max</a:t>
            </a:r>
            <a:br>
              <a:rPr lang="en-US" sz="1600" dirty="0"/>
            </a:br>
            <a:r>
              <a:rPr lang="en-US" sz="1600" dirty="0"/>
              <a:t>Sum</a:t>
            </a:r>
          </a:p>
        </p:txBody>
      </p:sp>
      <p:sp>
        <p:nvSpPr>
          <p:cNvPr id="4" name="TextBox 3">
            <a:extLst>
              <a:ext uri="{FF2B5EF4-FFF2-40B4-BE49-F238E27FC236}">
                <a16:creationId xmlns:a16="http://schemas.microsoft.com/office/drawing/2014/main" id="{54A3B297-7212-CA46-8E91-8EF8E9C6EB98}"/>
              </a:ext>
            </a:extLst>
          </p:cNvPr>
          <p:cNvSpPr txBox="1"/>
          <p:nvPr/>
        </p:nvSpPr>
        <p:spPr>
          <a:xfrm>
            <a:off x="1989825" y="1562789"/>
            <a:ext cx="4424037" cy="1754326"/>
          </a:xfrm>
          <a:prstGeom prst="rect">
            <a:avLst/>
          </a:prstGeom>
          <a:noFill/>
        </p:spPr>
        <p:txBody>
          <a:bodyPr wrap="square" rtlCol="0">
            <a:spAutoFit/>
          </a:bodyPr>
          <a:lstStyle/>
          <a:p>
            <a:r>
              <a:rPr lang="en-GB" u="sng" dirty="0"/>
              <a:t>type          number _____ day____</a:t>
            </a:r>
          </a:p>
          <a:p>
            <a:r>
              <a:rPr lang="en-GB" dirty="0"/>
              <a:t>swift            	2		 Monday</a:t>
            </a:r>
          </a:p>
          <a:p>
            <a:r>
              <a:rPr lang="en-GB" dirty="0"/>
              <a:t>robin          	2		 Monday</a:t>
            </a:r>
          </a:p>
          <a:p>
            <a:r>
              <a:rPr lang="en-GB" dirty="0"/>
              <a:t>swallow    	2		 Tuesday</a:t>
            </a:r>
          </a:p>
          <a:p>
            <a:r>
              <a:rPr lang="en-GB" dirty="0"/>
              <a:t>robin         	1		 Tuesday</a:t>
            </a:r>
          </a:p>
          <a:p>
            <a:r>
              <a:rPr lang="en-GB" dirty="0"/>
              <a:t>thrush        	3		 Tuesday</a:t>
            </a:r>
            <a:endParaRPr lang="en-GB" u="sng" dirty="0"/>
          </a:p>
        </p:txBody>
      </p:sp>
      <p:sp>
        <p:nvSpPr>
          <p:cNvPr id="5" name="TextBox 4">
            <a:extLst>
              <a:ext uri="{FF2B5EF4-FFF2-40B4-BE49-F238E27FC236}">
                <a16:creationId xmlns:a16="http://schemas.microsoft.com/office/drawing/2014/main" id="{EAC93AF1-E332-0948-B1E4-9F06109EAC20}"/>
              </a:ext>
            </a:extLst>
          </p:cNvPr>
          <p:cNvSpPr txBox="1"/>
          <p:nvPr/>
        </p:nvSpPr>
        <p:spPr>
          <a:xfrm>
            <a:off x="1825924" y="3942832"/>
            <a:ext cx="8557404" cy="1077218"/>
          </a:xfrm>
          <a:prstGeom prst="rect">
            <a:avLst/>
          </a:prstGeom>
          <a:solidFill>
            <a:schemeClr val="accent3">
              <a:lumMod val="20000"/>
              <a:lumOff val="80000"/>
            </a:schemeClr>
          </a:solidFill>
        </p:spPr>
        <p:txBody>
          <a:bodyPr wrap="square" rtlCol="0">
            <a:spAutoFit/>
          </a:bodyPr>
          <a:lstStyle/>
          <a:p>
            <a:r>
              <a:rPr lang="en-GB" sz="1600" dirty="0">
                <a:latin typeface="Courier" pitchFamily="2" charset="0"/>
              </a:rPr>
              <a:t>SELECT day, COUNT(*) FROM </a:t>
            </a:r>
            <a:r>
              <a:rPr lang="en-GB" sz="1600" dirty="0" err="1">
                <a:latin typeface="Courier" pitchFamily="2" charset="0"/>
              </a:rPr>
              <a:t>gardenbirds</a:t>
            </a:r>
            <a:r>
              <a:rPr lang="en-GB" sz="1600" dirty="0">
                <a:latin typeface="Courier" pitchFamily="2" charset="0"/>
              </a:rPr>
              <a:t> GROUP BY day;</a:t>
            </a:r>
          </a:p>
          <a:p>
            <a:endParaRPr lang="en-GB" sz="1600" dirty="0">
              <a:latin typeface="Courier" pitchFamily="2" charset="0"/>
            </a:endParaRPr>
          </a:p>
          <a:p>
            <a:r>
              <a:rPr lang="en-GB" sz="1600" dirty="0">
                <a:latin typeface="Courier" pitchFamily="2" charset="0"/>
              </a:rPr>
              <a:t>Monday,2       --- in other words there are 2 records on Monday</a:t>
            </a:r>
          </a:p>
          <a:p>
            <a:r>
              <a:rPr lang="en-GB" sz="1600" dirty="0">
                <a:latin typeface="Courier" pitchFamily="2" charset="0"/>
              </a:rPr>
              <a:t>Tuesday,3      --- and 3 records from Tuesday</a:t>
            </a:r>
          </a:p>
        </p:txBody>
      </p:sp>
      <p:sp>
        <p:nvSpPr>
          <p:cNvPr id="6" name="TextBox 5">
            <a:extLst>
              <a:ext uri="{FF2B5EF4-FFF2-40B4-BE49-F238E27FC236}">
                <a16:creationId xmlns:a16="http://schemas.microsoft.com/office/drawing/2014/main" id="{7A42FC80-B7E6-C14B-AF25-6598B811023D}"/>
              </a:ext>
            </a:extLst>
          </p:cNvPr>
          <p:cNvSpPr txBox="1"/>
          <p:nvPr/>
        </p:nvSpPr>
        <p:spPr>
          <a:xfrm>
            <a:off x="1825924" y="1125748"/>
            <a:ext cx="1535998" cy="369332"/>
          </a:xfrm>
          <a:prstGeom prst="rect">
            <a:avLst/>
          </a:prstGeom>
          <a:noFill/>
        </p:spPr>
        <p:txBody>
          <a:bodyPr wrap="none" rtlCol="0">
            <a:spAutoFit/>
          </a:bodyPr>
          <a:lstStyle/>
          <a:p>
            <a:r>
              <a:rPr lang="en-GB" b="1" dirty="0" err="1"/>
              <a:t>gardenbirds</a:t>
            </a:r>
            <a:endParaRPr lang="en-GB" b="1" dirty="0"/>
          </a:p>
        </p:txBody>
      </p:sp>
      <p:sp>
        <p:nvSpPr>
          <p:cNvPr id="7" name="Rectangle 6">
            <a:extLst>
              <a:ext uri="{FF2B5EF4-FFF2-40B4-BE49-F238E27FC236}">
                <a16:creationId xmlns:a16="http://schemas.microsoft.com/office/drawing/2014/main" id="{C290523F-4C1F-1C40-96B0-BAA629AFA1CA}"/>
              </a:ext>
            </a:extLst>
          </p:cNvPr>
          <p:cNvSpPr/>
          <p:nvPr/>
        </p:nvSpPr>
        <p:spPr>
          <a:xfrm>
            <a:off x="1877682" y="1468549"/>
            <a:ext cx="4065917" cy="1931666"/>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B790241C-BC98-6D45-8CF7-5F2BFA0C4B2B}"/>
              </a:ext>
            </a:extLst>
          </p:cNvPr>
          <p:cNvSpPr txBox="1"/>
          <p:nvPr/>
        </p:nvSpPr>
        <p:spPr>
          <a:xfrm>
            <a:off x="1800046" y="5461173"/>
            <a:ext cx="8583282" cy="1077218"/>
          </a:xfrm>
          <a:prstGeom prst="rect">
            <a:avLst/>
          </a:prstGeom>
          <a:solidFill>
            <a:schemeClr val="accent3">
              <a:lumMod val="20000"/>
              <a:lumOff val="80000"/>
            </a:schemeClr>
          </a:solidFill>
        </p:spPr>
        <p:txBody>
          <a:bodyPr wrap="square" rtlCol="0">
            <a:spAutoFit/>
          </a:bodyPr>
          <a:lstStyle/>
          <a:p>
            <a:r>
              <a:rPr lang="en-GB" sz="1600" dirty="0">
                <a:latin typeface="Courier" pitchFamily="2" charset="0"/>
              </a:rPr>
              <a:t>SELECT day, COUNT(*), SUM(number) FROM </a:t>
            </a:r>
            <a:r>
              <a:rPr lang="en-GB" sz="1600" dirty="0" err="1">
                <a:latin typeface="Courier" pitchFamily="2" charset="0"/>
              </a:rPr>
              <a:t>gardenbirds</a:t>
            </a:r>
            <a:r>
              <a:rPr lang="en-GB" sz="1600" dirty="0">
                <a:latin typeface="Courier" pitchFamily="2" charset="0"/>
              </a:rPr>
              <a:t> GROUP BY day;</a:t>
            </a:r>
          </a:p>
          <a:p>
            <a:endParaRPr lang="en-GB" sz="1600" dirty="0">
              <a:latin typeface="Courier" pitchFamily="2" charset="0"/>
            </a:endParaRPr>
          </a:p>
          <a:p>
            <a:r>
              <a:rPr lang="en-GB" sz="1600" dirty="0">
                <a:latin typeface="Courier" pitchFamily="2" charset="0"/>
              </a:rPr>
              <a:t>Monday,2,4      -- the SUM is adding up the number column per group</a:t>
            </a:r>
          </a:p>
          <a:p>
            <a:r>
              <a:rPr lang="en-GB" sz="1600" dirty="0">
                <a:latin typeface="Courier" pitchFamily="2" charset="0"/>
              </a:rPr>
              <a:t>Tuesday,3,6</a:t>
            </a:r>
          </a:p>
        </p:txBody>
      </p:sp>
    </p:spTree>
    <p:extLst>
      <p:ext uri="{BB962C8B-B14F-4D97-AF65-F5344CB8AC3E}">
        <p14:creationId xmlns:p14="http://schemas.microsoft.com/office/powerpoint/2010/main" val="3385581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055B73CB-7A41-3947-8AF4-6F43D1CD9CB5}"/>
              </a:ext>
            </a:extLst>
          </p:cNvPr>
          <p:cNvSpPr txBox="1"/>
          <p:nvPr/>
        </p:nvSpPr>
        <p:spPr>
          <a:xfrm rot="20854113">
            <a:off x="2269873" y="5488753"/>
            <a:ext cx="2191626" cy="461665"/>
          </a:xfrm>
          <a:prstGeom prst="rect">
            <a:avLst/>
          </a:prstGeom>
          <a:noFill/>
        </p:spPr>
        <p:txBody>
          <a:bodyPr wrap="none" rtlCol="0">
            <a:spAutoFit/>
          </a:bodyPr>
          <a:lstStyle/>
          <a:p>
            <a:r>
              <a:rPr lang="en-GB" sz="2400" dirty="0"/>
              <a:t>Will this work?</a:t>
            </a:r>
          </a:p>
        </p:txBody>
      </p:sp>
      <p:sp>
        <p:nvSpPr>
          <p:cNvPr id="4" name="TextBox 3">
            <a:extLst>
              <a:ext uri="{FF2B5EF4-FFF2-40B4-BE49-F238E27FC236}">
                <a16:creationId xmlns:a16="http://schemas.microsoft.com/office/drawing/2014/main" id="{54A3B297-7212-CA46-8E91-8EF8E9C6EB98}"/>
              </a:ext>
            </a:extLst>
          </p:cNvPr>
          <p:cNvSpPr txBox="1"/>
          <p:nvPr/>
        </p:nvSpPr>
        <p:spPr>
          <a:xfrm>
            <a:off x="1463013" y="1096384"/>
            <a:ext cx="4397911" cy="1754326"/>
          </a:xfrm>
          <a:prstGeom prst="rect">
            <a:avLst/>
          </a:prstGeom>
          <a:noFill/>
        </p:spPr>
        <p:txBody>
          <a:bodyPr wrap="square" rtlCol="0">
            <a:spAutoFit/>
          </a:bodyPr>
          <a:lstStyle/>
          <a:p>
            <a:r>
              <a:rPr lang="en-GB" u="sng" dirty="0"/>
              <a:t>type          number _____ day____</a:t>
            </a:r>
          </a:p>
          <a:p>
            <a:r>
              <a:rPr lang="en-GB" dirty="0"/>
              <a:t>swift            	2		 Monday</a:t>
            </a:r>
          </a:p>
          <a:p>
            <a:r>
              <a:rPr lang="en-GB" dirty="0"/>
              <a:t>robin          	2		 Monday</a:t>
            </a:r>
          </a:p>
          <a:p>
            <a:r>
              <a:rPr lang="en-GB" dirty="0"/>
              <a:t>swallow    	2		 Tuesday</a:t>
            </a:r>
          </a:p>
          <a:p>
            <a:r>
              <a:rPr lang="en-GB" dirty="0"/>
              <a:t>robin         	1		 Tuesday</a:t>
            </a:r>
          </a:p>
          <a:p>
            <a:r>
              <a:rPr lang="en-GB" dirty="0"/>
              <a:t>thrush        	3		 Tuesday</a:t>
            </a:r>
            <a:endParaRPr lang="en-GB" u="sng" dirty="0"/>
          </a:p>
        </p:txBody>
      </p:sp>
      <p:sp>
        <p:nvSpPr>
          <p:cNvPr id="5" name="TextBox 4">
            <a:extLst>
              <a:ext uri="{FF2B5EF4-FFF2-40B4-BE49-F238E27FC236}">
                <a16:creationId xmlns:a16="http://schemas.microsoft.com/office/drawing/2014/main" id="{EAC93AF1-E332-0948-B1E4-9F06109EAC20}"/>
              </a:ext>
            </a:extLst>
          </p:cNvPr>
          <p:cNvSpPr txBox="1"/>
          <p:nvPr/>
        </p:nvSpPr>
        <p:spPr>
          <a:xfrm>
            <a:off x="1825924" y="3942833"/>
            <a:ext cx="8557404" cy="584775"/>
          </a:xfrm>
          <a:prstGeom prst="rect">
            <a:avLst/>
          </a:prstGeom>
          <a:solidFill>
            <a:schemeClr val="accent3">
              <a:lumMod val="20000"/>
              <a:lumOff val="80000"/>
            </a:schemeClr>
          </a:solidFill>
        </p:spPr>
        <p:txBody>
          <a:bodyPr wrap="square" rtlCol="0">
            <a:spAutoFit/>
          </a:bodyPr>
          <a:lstStyle/>
          <a:p>
            <a:r>
              <a:rPr lang="en-GB" sz="1600" dirty="0">
                <a:latin typeface="Courier" pitchFamily="2" charset="0"/>
              </a:rPr>
              <a:t>SELECT day, type, COUNT(*) FROM </a:t>
            </a:r>
            <a:r>
              <a:rPr lang="en-GB" sz="1600" dirty="0" err="1">
                <a:latin typeface="Courier" pitchFamily="2" charset="0"/>
              </a:rPr>
              <a:t>gardenbirds</a:t>
            </a:r>
            <a:r>
              <a:rPr lang="en-GB" sz="1600" dirty="0">
                <a:latin typeface="Courier" pitchFamily="2" charset="0"/>
              </a:rPr>
              <a:t> GROUP BY day;</a:t>
            </a:r>
          </a:p>
          <a:p>
            <a:endParaRPr lang="en-GB" sz="1600" dirty="0">
              <a:latin typeface="Courier" pitchFamily="2" charset="0"/>
            </a:endParaRPr>
          </a:p>
        </p:txBody>
      </p:sp>
      <p:sp>
        <p:nvSpPr>
          <p:cNvPr id="6" name="TextBox 5">
            <a:extLst>
              <a:ext uri="{FF2B5EF4-FFF2-40B4-BE49-F238E27FC236}">
                <a16:creationId xmlns:a16="http://schemas.microsoft.com/office/drawing/2014/main" id="{7A42FC80-B7E6-C14B-AF25-6598B811023D}"/>
              </a:ext>
            </a:extLst>
          </p:cNvPr>
          <p:cNvSpPr txBox="1"/>
          <p:nvPr/>
        </p:nvSpPr>
        <p:spPr>
          <a:xfrm>
            <a:off x="1299112" y="659343"/>
            <a:ext cx="1535998" cy="369332"/>
          </a:xfrm>
          <a:prstGeom prst="rect">
            <a:avLst/>
          </a:prstGeom>
          <a:noFill/>
        </p:spPr>
        <p:txBody>
          <a:bodyPr wrap="none" rtlCol="0">
            <a:spAutoFit/>
          </a:bodyPr>
          <a:lstStyle/>
          <a:p>
            <a:r>
              <a:rPr lang="en-GB" b="1" dirty="0" err="1"/>
              <a:t>gardenbirds</a:t>
            </a:r>
            <a:endParaRPr lang="en-GB" b="1" dirty="0"/>
          </a:p>
        </p:txBody>
      </p:sp>
      <p:sp>
        <p:nvSpPr>
          <p:cNvPr id="7" name="Rectangle 6">
            <a:extLst>
              <a:ext uri="{FF2B5EF4-FFF2-40B4-BE49-F238E27FC236}">
                <a16:creationId xmlns:a16="http://schemas.microsoft.com/office/drawing/2014/main" id="{C290523F-4C1F-1C40-96B0-BAA629AFA1CA}"/>
              </a:ext>
            </a:extLst>
          </p:cNvPr>
          <p:cNvSpPr/>
          <p:nvPr/>
        </p:nvSpPr>
        <p:spPr>
          <a:xfrm>
            <a:off x="1350870" y="1002144"/>
            <a:ext cx="4218317" cy="1931666"/>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9" name="Oval 8">
            <a:extLst>
              <a:ext uri="{FF2B5EF4-FFF2-40B4-BE49-F238E27FC236}">
                <a16:creationId xmlns:a16="http://schemas.microsoft.com/office/drawing/2014/main" id="{6DB5F6A2-12CE-C549-B7BB-99DD6225B23D}"/>
              </a:ext>
            </a:extLst>
          </p:cNvPr>
          <p:cNvSpPr/>
          <p:nvPr/>
        </p:nvSpPr>
        <p:spPr>
          <a:xfrm>
            <a:off x="2360763" y="4893598"/>
            <a:ext cx="1975449" cy="174253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MONDAY</a:t>
            </a:r>
          </a:p>
        </p:txBody>
      </p:sp>
      <p:sp>
        <p:nvSpPr>
          <p:cNvPr id="10" name="Oval 9">
            <a:extLst>
              <a:ext uri="{FF2B5EF4-FFF2-40B4-BE49-F238E27FC236}">
                <a16:creationId xmlns:a16="http://schemas.microsoft.com/office/drawing/2014/main" id="{F0E60F26-2817-124D-A01E-8A1556047A45}"/>
              </a:ext>
            </a:extLst>
          </p:cNvPr>
          <p:cNvSpPr/>
          <p:nvPr/>
        </p:nvSpPr>
        <p:spPr>
          <a:xfrm>
            <a:off x="5069458" y="4859910"/>
            <a:ext cx="1975449" cy="174253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TUESDAY</a:t>
            </a:r>
          </a:p>
        </p:txBody>
      </p:sp>
      <p:sp>
        <p:nvSpPr>
          <p:cNvPr id="11" name="TextBox 10">
            <a:extLst>
              <a:ext uri="{FF2B5EF4-FFF2-40B4-BE49-F238E27FC236}">
                <a16:creationId xmlns:a16="http://schemas.microsoft.com/office/drawing/2014/main" id="{EF501893-E0E9-364E-91FC-7023FE3AF42F}"/>
              </a:ext>
            </a:extLst>
          </p:cNvPr>
          <p:cNvSpPr txBox="1"/>
          <p:nvPr/>
        </p:nvSpPr>
        <p:spPr>
          <a:xfrm>
            <a:off x="2824532" y="5070224"/>
            <a:ext cx="920445" cy="369332"/>
          </a:xfrm>
          <a:prstGeom prst="rect">
            <a:avLst/>
          </a:prstGeom>
          <a:noFill/>
        </p:spPr>
        <p:txBody>
          <a:bodyPr wrap="none" rtlCol="0">
            <a:spAutoFit/>
          </a:bodyPr>
          <a:lstStyle/>
          <a:p>
            <a:r>
              <a:rPr lang="en-GB" dirty="0"/>
              <a:t>2  swift</a:t>
            </a:r>
          </a:p>
        </p:txBody>
      </p:sp>
      <p:sp>
        <p:nvSpPr>
          <p:cNvPr id="12" name="TextBox 11">
            <a:extLst>
              <a:ext uri="{FF2B5EF4-FFF2-40B4-BE49-F238E27FC236}">
                <a16:creationId xmlns:a16="http://schemas.microsoft.com/office/drawing/2014/main" id="{8A8B84BB-F1DF-C541-9436-37CA2C462F95}"/>
              </a:ext>
            </a:extLst>
          </p:cNvPr>
          <p:cNvSpPr txBox="1"/>
          <p:nvPr/>
        </p:nvSpPr>
        <p:spPr>
          <a:xfrm>
            <a:off x="2907921" y="6015381"/>
            <a:ext cx="1005403" cy="369332"/>
          </a:xfrm>
          <a:prstGeom prst="rect">
            <a:avLst/>
          </a:prstGeom>
          <a:noFill/>
        </p:spPr>
        <p:txBody>
          <a:bodyPr wrap="none" rtlCol="0">
            <a:spAutoFit/>
          </a:bodyPr>
          <a:lstStyle/>
          <a:p>
            <a:r>
              <a:rPr lang="en-GB" dirty="0"/>
              <a:t>2  robin</a:t>
            </a:r>
          </a:p>
        </p:txBody>
      </p:sp>
      <p:sp>
        <p:nvSpPr>
          <p:cNvPr id="13" name="TextBox 12">
            <a:extLst>
              <a:ext uri="{FF2B5EF4-FFF2-40B4-BE49-F238E27FC236}">
                <a16:creationId xmlns:a16="http://schemas.microsoft.com/office/drawing/2014/main" id="{E684C1ED-E7D2-9642-B8A9-08D78A701D4E}"/>
              </a:ext>
            </a:extLst>
          </p:cNvPr>
          <p:cNvSpPr txBox="1"/>
          <p:nvPr/>
        </p:nvSpPr>
        <p:spPr>
          <a:xfrm>
            <a:off x="5525009" y="5106133"/>
            <a:ext cx="1316386" cy="369332"/>
          </a:xfrm>
          <a:prstGeom prst="rect">
            <a:avLst/>
          </a:prstGeom>
          <a:noFill/>
        </p:spPr>
        <p:txBody>
          <a:bodyPr wrap="none" rtlCol="0">
            <a:spAutoFit/>
          </a:bodyPr>
          <a:lstStyle/>
          <a:p>
            <a:r>
              <a:rPr lang="en-GB" dirty="0"/>
              <a:t>2  swallow</a:t>
            </a:r>
          </a:p>
        </p:txBody>
      </p:sp>
      <p:sp>
        <p:nvSpPr>
          <p:cNvPr id="15" name="TextBox 14">
            <a:extLst>
              <a:ext uri="{FF2B5EF4-FFF2-40B4-BE49-F238E27FC236}">
                <a16:creationId xmlns:a16="http://schemas.microsoft.com/office/drawing/2014/main" id="{DFE7B9AC-68F8-E74F-99D0-90F38965AC84}"/>
              </a:ext>
            </a:extLst>
          </p:cNvPr>
          <p:cNvSpPr txBox="1"/>
          <p:nvPr/>
        </p:nvSpPr>
        <p:spPr>
          <a:xfrm>
            <a:off x="5440392" y="5847967"/>
            <a:ext cx="1069524" cy="369332"/>
          </a:xfrm>
          <a:prstGeom prst="rect">
            <a:avLst/>
          </a:prstGeom>
          <a:noFill/>
        </p:spPr>
        <p:txBody>
          <a:bodyPr wrap="none" rtlCol="0">
            <a:spAutoFit/>
          </a:bodyPr>
          <a:lstStyle/>
          <a:p>
            <a:r>
              <a:rPr lang="en-GB" dirty="0"/>
              <a:t>1   robin</a:t>
            </a:r>
          </a:p>
        </p:txBody>
      </p:sp>
      <p:sp>
        <p:nvSpPr>
          <p:cNvPr id="16" name="TextBox 15">
            <a:extLst>
              <a:ext uri="{FF2B5EF4-FFF2-40B4-BE49-F238E27FC236}">
                <a16:creationId xmlns:a16="http://schemas.microsoft.com/office/drawing/2014/main" id="{2F66F5A9-43DB-F140-994B-31CDA147BF77}"/>
              </a:ext>
            </a:extLst>
          </p:cNvPr>
          <p:cNvSpPr txBox="1"/>
          <p:nvPr/>
        </p:nvSpPr>
        <p:spPr>
          <a:xfrm>
            <a:off x="5569187" y="6163682"/>
            <a:ext cx="1165704" cy="369332"/>
          </a:xfrm>
          <a:prstGeom prst="rect">
            <a:avLst/>
          </a:prstGeom>
          <a:noFill/>
        </p:spPr>
        <p:txBody>
          <a:bodyPr wrap="none" rtlCol="0">
            <a:spAutoFit/>
          </a:bodyPr>
          <a:lstStyle/>
          <a:p>
            <a:r>
              <a:rPr lang="en-GB" dirty="0"/>
              <a:t>3   thrush</a:t>
            </a:r>
          </a:p>
        </p:txBody>
      </p:sp>
      <p:sp>
        <p:nvSpPr>
          <p:cNvPr id="17" name="TextBox 16">
            <a:extLst>
              <a:ext uri="{FF2B5EF4-FFF2-40B4-BE49-F238E27FC236}">
                <a16:creationId xmlns:a16="http://schemas.microsoft.com/office/drawing/2014/main" id="{E327E762-33DB-894C-A0D4-19D98FAC7EDA}"/>
              </a:ext>
            </a:extLst>
          </p:cNvPr>
          <p:cNvSpPr txBox="1"/>
          <p:nvPr/>
        </p:nvSpPr>
        <p:spPr>
          <a:xfrm>
            <a:off x="7196762" y="5538328"/>
            <a:ext cx="3996607" cy="1169551"/>
          </a:xfrm>
          <a:prstGeom prst="rect">
            <a:avLst/>
          </a:prstGeom>
          <a:noFill/>
        </p:spPr>
        <p:txBody>
          <a:bodyPr wrap="none" rtlCol="0">
            <a:spAutoFit/>
          </a:bodyPr>
          <a:lstStyle/>
          <a:p>
            <a:r>
              <a:rPr lang="en-GB" sz="1400" dirty="0"/>
              <a:t>You can count the items in each ‘bin’</a:t>
            </a:r>
          </a:p>
          <a:p>
            <a:r>
              <a:rPr lang="en-GB" sz="1400" dirty="0"/>
              <a:t>You can sum the total birds in each ‘bin’</a:t>
            </a:r>
          </a:p>
          <a:p>
            <a:endParaRPr lang="en-GB" sz="1400" dirty="0"/>
          </a:p>
          <a:p>
            <a:r>
              <a:rPr lang="en-GB" sz="1400" dirty="0"/>
              <a:t>But </a:t>
            </a:r>
            <a:r>
              <a:rPr lang="en-GB" sz="1400" u="sng" dirty="0"/>
              <a:t>you can’t give </a:t>
            </a:r>
            <a:r>
              <a:rPr lang="en-GB" sz="1400" dirty="0"/>
              <a:t>each bin a unique ‘type’</a:t>
            </a:r>
          </a:p>
          <a:p>
            <a:r>
              <a:rPr lang="en-GB" sz="1400" dirty="0"/>
              <a:t> </a:t>
            </a:r>
          </a:p>
        </p:txBody>
      </p:sp>
      <p:sp>
        <p:nvSpPr>
          <p:cNvPr id="18" name="Oval 17">
            <a:extLst>
              <a:ext uri="{FF2B5EF4-FFF2-40B4-BE49-F238E27FC236}">
                <a16:creationId xmlns:a16="http://schemas.microsoft.com/office/drawing/2014/main" id="{66721DA8-B974-FF4F-AE7D-690AF0CC830F}"/>
              </a:ext>
            </a:extLst>
          </p:cNvPr>
          <p:cNvSpPr/>
          <p:nvPr/>
        </p:nvSpPr>
        <p:spPr>
          <a:xfrm>
            <a:off x="3249345" y="3873646"/>
            <a:ext cx="854015" cy="52621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0" name="Content Placeholder 2">
            <a:extLst>
              <a:ext uri="{FF2B5EF4-FFF2-40B4-BE49-F238E27FC236}">
                <a16:creationId xmlns:a16="http://schemas.microsoft.com/office/drawing/2014/main" id="{8275A7DC-2214-F24F-8FD9-9ED0829FCCCA}"/>
              </a:ext>
            </a:extLst>
          </p:cNvPr>
          <p:cNvSpPr txBox="1">
            <a:spLocks/>
          </p:cNvSpPr>
          <p:nvPr/>
        </p:nvSpPr>
        <p:spPr>
          <a:xfrm>
            <a:off x="7315201" y="1002144"/>
            <a:ext cx="3226526" cy="2193926"/>
          </a:xfrm>
          <a:prstGeom prst="rect">
            <a:avLst/>
          </a:prstGeom>
        </p:spPr>
        <p:txBody>
          <a:bodyPr vert="horz" lIns="91440" tIns="45720" rIns="91440" bIns="45720" numCol="1" rtlCol="0">
            <a:normAutofit/>
          </a:bodyPr>
          <a:lstStyle>
            <a:lvl1pPr marL="342900" indent="-342900" algn="l" defTabSz="914400" rtl="0" eaLnBrk="1" latinLnBrk="0" hangingPunct="1">
              <a:spcBef>
                <a:spcPts val="2000"/>
              </a:spcBef>
              <a:buClr>
                <a:schemeClr val="accent1"/>
              </a:buClr>
              <a:buFont typeface="Wingdings 2" pitchFamily="18" charset="2"/>
              <a:buChar char=""/>
              <a:defRPr sz="32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2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24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24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a:lstStyle>
          <a:p>
            <a:pPr marL="0" indent="0">
              <a:buFont typeface="Wingdings 2" pitchFamily="18" charset="2"/>
              <a:buNone/>
            </a:pPr>
            <a:r>
              <a:rPr lang="en-US" sz="1400" b="1"/>
              <a:t>Aggregate functions such as :</a:t>
            </a:r>
          </a:p>
          <a:p>
            <a:pPr marL="0" indent="0">
              <a:buFont typeface="Wingdings 2" pitchFamily="18" charset="2"/>
              <a:buNone/>
            </a:pPr>
            <a:r>
              <a:rPr lang="en-US" sz="1600"/>
              <a:t>Count</a:t>
            </a:r>
            <a:br>
              <a:rPr lang="en-US" sz="1600"/>
            </a:br>
            <a:r>
              <a:rPr lang="en-US" sz="1600"/>
              <a:t>Avg</a:t>
            </a:r>
            <a:br>
              <a:rPr lang="en-US" sz="1600"/>
            </a:br>
            <a:r>
              <a:rPr lang="en-US" sz="1600"/>
              <a:t>Mean</a:t>
            </a:r>
            <a:br>
              <a:rPr lang="en-US" sz="1600"/>
            </a:br>
            <a:r>
              <a:rPr lang="en-US" sz="1600"/>
              <a:t>Min</a:t>
            </a:r>
            <a:br>
              <a:rPr lang="en-US" sz="1600"/>
            </a:br>
            <a:r>
              <a:rPr lang="en-US" sz="1600"/>
              <a:t>Max</a:t>
            </a:r>
            <a:br>
              <a:rPr lang="en-US" sz="1600"/>
            </a:br>
            <a:r>
              <a:rPr lang="en-US" sz="1600"/>
              <a:t>Sum</a:t>
            </a:r>
            <a:endParaRPr lang="en-US" sz="1600" dirty="0"/>
          </a:p>
        </p:txBody>
      </p:sp>
    </p:spTree>
    <p:extLst>
      <p:ext uri="{BB962C8B-B14F-4D97-AF65-F5344CB8AC3E}">
        <p14:creationId xmlns:p14="http://schemas.microsoft.com/office/powerpoint/2010/main" val="474929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checkerboard(across)">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ppt_x"/>
                                          </p:val>
                                        </p:tav>
                                        <p:tav tm="100000">
                                          <p:val>
                                            <p:strVal val="#ppt_x"/>
                                          </p:val>
                                        </p:tav>
                                      </p:tavLst>
                                    </p:anim>
                                    <p:anim calcmode="lin" valueType="num">
                                      <p:cBhvr additive="base">
                                        <p:cTn id="1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dissolve">
                                      <p:cBhvr>
                                        <p:cTn id="23" dur="500"/>
                                        <p:tgtEl>
                                          <p:spTgt spid="11"/>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dissolve">
                                      <p:cBhvr>
                                        <p:cTn id="26" dur="500"/>
                                        <p:tgtEl>
                                          <p:spTgt spid="12"/>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dissolve">
                                      <p:cBhvr>
                                        <p:cTn id="29" dur="500"/>
                                        <p:tgtEl>
                                          <p:spTgt spid="9"/>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dissolve">
                                      <p:cBhvr>
                                        <p:cTn id="34" dur="500"/>
                                        <p:tgtEl>
                                          <p:spTgt spid="10"/>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dissolve">
                                      <p:cBhvr>
                                        <p:cTn id="37" dur="500"/>
                                        <p:tgtEl>
                                          <p:spTgt spid="13"/>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dissolve">
                                      <p:cBhvr>
                                        <p:cTn id="40" dur="500"/>
                                        <p:tgtEl>
                                          <p:spTgt spid="15"/>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dissolve">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blinds(horizontal)">
                                      <p:cBhvr>
                                        <p:cTn id="4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5" grpId="0" animBg="1"/>
      <p:bldP spid="9" grpId="0" animBg="1"/>
      <p:bldP spid="10" grpId="0" animBg="1"/>
      <p:bldP spid="11" grpId="0"/>
      <p:bldP spid="12" grpId="0"/>
      <p:bldP spid="13" grpId="0"/>
      <p:bldP spid="15" grpId="0"/>
      <p:bldP spid="16" grpId="0"/>
      <p:bldP spid="17" grpId="0"/>
      <p:bldP spid="18"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12192000" cy="1143000"/>
          </a:xfrm>
        </p:spPr>
        <p:txBody>
          <a:bodyPr/>
          <a:lstStyle/>
          <a:p>
            <a:r>
              <a:rPr lang="en-US" dirty="0"/>
              <a:t>GROUP BY</a:t>
            </a:r>
          </a:p>
        </p:txBody>
      </p:sp>
      <p:sp>
        <p:nvSpPr>
          <p:cNvPr id="5" name="TextBox 4">
            <a:extLst>
              <a:ext uri="{FF2B5EF4-FFF2-40B4-BE49-F238E27FC236}">
                <a16:creationId xmlns:a16="http://schemas.microsoft.com/office/drawing/2014/main" id="{EAC93AF1-E332-0948-B1E4-9F06109EAC20}"/>
              </a:ext>
            </a:extLst>
          </p:cNvPr>
          <p:cNvSpPr txBox="1"/>
          <p:nvPr/>
        </p:nvSpPr>
        <p:spPr>
          <a:xfrm>
            <a:off x="2270060" y="3473466"/>
            <a:ext cx="8557404" cy="2062103"/>
          </a:xfrm>
          <a:prstGeom prst="rect">
            <a:avLst/>
          </a:prstGeom>
          <a:solidFill>
            <a:schemeClr val="accent3">
              <a:lumMod val="20000"/>
              <a:lumOff val="80000"/>
            </a:schemeClr>
          </a:solidFill>
        </p:spPr>
        <p:txBody>
          <a:bodyPr wrap="square" rtlCol="0">
            <a:spAutoFit/>
          </a:bodyPr>
          <a:lstStyle/>
          <a:p>
            <a:r>
              <a:rPr lang="en-GB" sz="3200" dirty="0">
                <a:latin typeface="Courier" pitchFamily="2" charset="0"/>
              </a:rPr>
              <a:t>SELECT field1, field2 </a:t>
            </a:r>
          </a:p>
          <a:p>
            <a:r>
              <a:rPr lang="en-GB" sz="3200" dirty="0">
                <a:latin typeface="Courier" pitchFamily="2" charset="0"/>
              </a:rPr>
              <a:t>FROM table </a:t>
            </a:r>
          </a:p>
          <a:p>
            <a:r>
              <a:rPr lang="en-GB" sz="3200" dirty="0">
                <a:latin typeface="Courier" pitchFamily="2" charset="0"/>
              </a:rPr>
              <a:t>GROUP BY field1,field2;</a:t>
            </a:r>
          </a:p>
          <a:p>
            <a:endParaRPr lang="en-GB" sz="3200" dirty="0">
              <a:latin typeface="Courier" pitchFamily="2" charset="0"/>
            </a:endParaRPr>
          </a:p>
        </p:txBody>
      </p:sp>
      <p:sp>
        <p:nvSpPr>
          <p:cNvPr id="21" name="TextBox 20">
            <a:extLst>
              <a:ext uri="{FF2B5EF4-FFF2-40B4-BE49-F238E27FC236}">
                <a16:creationId xmlns:a16="http://schemas.microsoft.com/office/drawing/2014/main" id="{C9FD6970-E15F-5047-989F-7E48FAF45AEE}"/>
              </a:ext>
            </a:extLst>
          </p:cNvPr>
          <p:cNvSpPr txBox="1"/>
          <p:nvPr/>
        </p:nvSpPr>
        <p:spPr>
          <a:xfrm>
            <a:off x="1455988" y="1769624"/>
            <a:ext cx="9371476" cy="1077218"/>
          </a:xfrm>
          <a:prstGeom prst="rect">
            <a:avLst/>
          </a:prstGeom>
          <a:noFill/>
        </p:spPr>
        <p:txBody>
          <a:bodyPr wrap="none" rtlCol="0">
            <a:spAutoFit/>
          </a:bodyPr>
          <a:lstStyle/>
          <a:p>
            <a:pPr marL="457200" indent="-457200">
              <a:buFont typeface="Arial" panose="020B0604020202020204" pitchFamily="34" charset="0"/>
              <a:buChar char="•"/>
            </a:pPr>
            <a:r>
              <a:rPr lang="en-GB" sz="3200" dirty="0"/>
              <a:t>You can GROUP BY multiple fields</a:t>
            </a:r>
          </a:p>
          <a:p>
            <a:pPr marL="457200" indent="-457200">
              <a:buFont typeface="Arial" panose="020B0604020202020204" pitchFamily="34" charset="0"/>
              <a:buChar char="•"/>
            </a:pPr>
            <a:r>
              <a:rPr lang="en-GB" sz="3200" dirty="0"/>
              <a:t>The order of group by fields does not matter</a:t>
            </a:r>
          </a:p>
        </p:txBody>
      </p:sp>
    </p:spTree>
    <p:extLst>
      <p:ext uri="{BB962C8B-B14F-4D97-AF65-F5344CB8AC3E}">
        <p14:creationId xmlns:p14="http://schemas.microsoft.com/office/powerpoint/2010/main" val="3262965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9619B-87A5-1B4E-BFFB-7695D0410456}"/>
              </a:ext>
            </a:extLst>
          </p:cNvPr>
          <p:cNvSpPr>
            <a:spLocks noGrp="1"/>
          </p:cNvSpPr>
          <p:nvPr>
            <p:ph type="title" idx="4294967295"/>
          </p:nvPr>
        </p:nvSpPr>
        <p:spPr>
          <a:xfrm>
            <a:off x="0" y="0"/>
            <a:ext cx="11885613" cy="1155700"/>
          </a:xfrm>
        </p:spPr>
        <p:txBody>
          <a:bodyPr/>
          <a:lstStyle/>
          <a:p>
            <a:r>
              <a:rPr lang="en-GB" dirty="0"/>
              <a:t>ORDER BY</a:t>
            </a:r>
          </a:p>
        </p:txBody>
      </p:sp>
      <p:sp>
        <p:nvSpPr>
          <p:cNvPr id="3" name="Content Placeholder 2">
            <a:extLst>
              <a:ext uri="{FF2B5EF4-FFF2-40B4-BE49-F238E27FC236}">
                <a16:creationId xmlns:a16="http://schemas.microsoft.com/office/drawing/2014/main" id="{1F416231-FE07-FF48-A30F-AF28FA883EEE}"/>
              </a:ext>
            </a:extLst>
          </p:cNvPr>
          <p:cNvSpPr>
            <a:spLocks noGrp="1"/>
          </p:cNvSpPr>
          <p:nvPr>
            <p:ph idx="4294967295"/>
          </p:nvPr>
        </p:nvSpPr>
        <p:spPr>
          <a:xfrm>
            <a:off x="1247888" y="1601970"/>
            <a:ext cx="9696224" cy="4745037"/>
          </a:xfrm>
        </p:spPr>
        <p:txBody>
          <a:bodyPr>
            <a:normAutofit fontScale="70000" lnSpcReduction="20000"/>
          </a:bodyPr>
          <a:lstStyle/>
          <a:p>
            <a:pPr marL="0" indent="0">
              <a:buNone/>
            </a:pPr>
            <a:r>
              <a:rPr lang="en-GB" sz="3000" dirty="0"/>
              <a:t>You can sort the output by column order or multiple columns… this can be used in conjunction with LIMIT to get the top N and last N records.</a:t>
            </a:r>
          </a:p>
          <a:p>
            <a:endParaRPr lang="en-GB" dirty="0"/>
          </a:p>
          <a:p>
            <a:pPr marL="0" indent="0">
              <a:buNone/>
            </a:pPr>
            <a:r>
              <a:rPr lang="en-GB" dirty="0"/>
              <a:t>By </a:t>
            </a:r>
            <a:r>
              <a:rPr lang="en-GB" u="sng" dirty="0"/>
              <a:t>default</a:t>
            </a:r>
            <a:r>
              <a:rPr lang="en-GB" dirty="0"/>
              <a:t> it will be</a:t>
            </a:r>
            <a:r>
              <a:rPr lang="en-GB" b="1" dirty="0"/>
              <a:t> </a:t>
            </a:r>
            <a:r>
              <a:rPr lang="en-GB" b="1" dirty="0" err="1"/>
              <a:t>ASC</a:t>
            </a:r>
            <a:r>
              <a:rPr lang="en-GB" dirty="0" err="1"/>
              <a:t>ending</a:t>
            </a:r>
            <a:r>
              <a:rPr lang="en-GB" b="1" dirty="0"/>
              <a:t> </a:t>
            </a:r>
            <a:r>
              <a:rPr lang="en-GB" dirty="0"/>
              <a:t>order (1,2,3…)</a:t>
            </a:r>
          </a:p>
          <a:p>
            <a:pPr marL="0" indent="0">
              <a:buNone/>
            </a:pPr>
            <a:endParaRPr lang="en-GB" dirty="0"/>
          </a:p>
          <a:p>
            <a:pPr marL="0" indent="0">
              <a:buNone/>
            </a:pPr>
            <a:r>
              <a:rPr lang="en-GB" dirty="0"/>
              <a:t>You can specify </a:t>
            </a:r>
            <a:r>
              <a:rPr lang="en-GB" b="1" dirty="0" err="1"/>
              <a:t>DESC</a:t>
            </a:r>
            <a:r>
              <a:rPr lang="en-GB" dirty="0" err="1"/>
              <a:t>ending</a:t>
            </a:r>
            <a:r>
              <a:rPr lang="en-GB" dirty="0"/>
              <a:t> order (99,98,97..)</a:t>
            </a:r>
          </a:p>
          <a:p>
            <a:endParaRPr lang="en-GB" dirty="0"/>
          </a:p>
          <a:p>
            <a:pPr marL="0" indent="0">
              <a:buNone/>
            </a:pPr>
            <a:r>
              <a:rPr lang="en-GB" sz="2900" dirty="0">
                <a:latin typeface="Courier New" panose="02070309020205020404" pitchFamily="49" charset="0"/>
                <a:cs typeface="Courier New" panose="02070309020205020404" pitchFamily="49" charset="0"/>
              </a:rPr>
              <a:t>SELECT * from </a:t>
            </a:r>
            <a:r>
              <a:rPr lang="en-GB" sz="2900" dirty="0" err="1">
                <a:latin typeface="Courier New" panose="02070309020205020404" pitchFamily="49" charset="0"/>
                <a:cs typeface="Courier New" panose="02070309020205020404" pitchFamily="49" charset="0"/>
              </a:rPr>
              <a:t>mytable</a:t>
            </a:r>
            <a:r>
              <a:rPr lang="en-GB" sz="2900" dirty="0">
                <a:latin typeface="Courier New" panose="02070309020205020404" pitchFamily="49" charset="0"/>
                <a:cs typeface="Courier New" panose="02070309020205020404" pitchFamily="49" charset="0"/>
              </a:rPr>
              <a:t> ORDER BY value LIMIT 3;</a:t>
            </a:r>
          </a:p>
          <a:p>
            <a:pPr marL="0" indent="0">
              <a:buNone/>
            </a:pPr>
            <a:endParaRPr lang="en-GB" sz="2900" dirty="0">
              <a:latin typeface="Courier New" panose="02070309020205020404" pitchFamily="49" charset="0"/>
              <a:cs typeface="Courier New" panose="02070309020205020404" pitchFamily="49" charset="0"/>
            </a:endParaRPr>
          </a:p>
          <a:p>
            <a:pPr marL="0" indent="0">
              <a:buNone/>
            </a:pPr>
            <a:r>
              <a:rPr lang="en-GB" sz="2900" dirty="0">
                <a:latin typeface="Courier New" panose="02070309020205020404" pitchFamily="49" charset="0"/>
                <a:cs typeface="Courier New" panose="02070309020205020404" pitchFamily="49" charset="0"/>
              </a:rPr>
              <a:t>SELECT * from </a:t>
            </a:r>
            <a:r>
              <a:rPr lang="en-GB" sz="2900" dirty="0" err="1">
                <a:latin typeface="Courier New" panose="02070309020205020404" pitchFamily="49" charset="0"/>
                <a:cs typeface="Courier New" panose="02070309020205020404" pitchFamily="49" charset="0"/>
              </a:rPr>
              <a:t>mytable</a:t>
            </a:r>
            <a:r>
              <a:rPr lang="en-GB" sz="2900" dirty="0">
                <a:latin typeface="Courier New" panose="02070309020205020404" pitchFamily="49" charset="0"/>
                <a:cs typeface="Courier New" panose="02070309020205020404" pitchFamily="49" charset="0"/>
              </a:rPr>
              <a:t> ORDER BY value DESC LIMIT 3;</a:t>
            </a:r>
          </a:p>
          <a:p>
            <a:pPr marL="0" indent="0">
              <a:buNone/>
            </a:pPr>
            <a:endParaRPr lang="en-GB" dirty="0"/>
          </a:p>
        </p:txBody>
      </p:sp>
    </p:spTree>
    <p:extLst>
      <p:ext uri="{BB962C8B-B14F-4D97-AF65-F5344CB8AC3E}">
        <p14:creationId xmlns:p14="http://schemas.microsoft.com/office/powerpoint/2010/main" val="391169281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1A619-86A1-1C45-A939-BDF008FCAEF7}"/>
              </a:ext>
            </a:extLst>
          </p:cNvPr>
          <p:cNvSpPr>
            <a:spLocks noGrp="1"/>
          </p:cNvSpPr>
          <p:nvPr>
            <p:ph type="title"/>
          </p:nvPr>
        </p:nvSpPr>
        <p:spPr/>
        <p:txBody>
          <a:bodyPr/>
          <a:lstStyle/>
          <a:p>
            <a:r>
              <a:rPr lang="en-US" dirty="0"/>
              <a:t>ORDER of EXECUTION  </a:t>
            </a:r>
            <a:r>
              <a:rPr lang="en-US" sz="1800" dirty="0"/>
              <a:t>(main items)</a:t>
            </a:r>
            <a:endParaRPr lang="en-US" dirty="0"/>
          </a:p>
        </p:txBody>
      </p:sp>
      <p:sp>
        <p:nvSpPr>
          <p:cNvPr id="4" name="Date Placeholder 3">
            <a:extLst>
              <a:ext uri="{FF2B5EF4-FFF2-40B4-BE49-F238E27FC236}">
                <a16:creationId xmlns:a16="http://schemas.microsoft.com/office/drawing/2014/main" id="{2948028A-5DDC-8E47-BE3E-C662D435E772}"/>
              </a:ext>
            </a:extLst>
          </p:cNvPr>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a:extLst>
              <a:ext uri="{FF2B5EF4-FFF2-40B4-BE49-F238E27FC236}">
                <a16:creationId xmlns:a16="http://schemas.microsoft.com/office/drawing/2014/main" id="{63013EE3-A84D-A745-84CB-1FDC15DFBEF6}"/>
              </a:ext>
            </a:extLst>
          </p:cNvPr>
          <p:cNvSpPr>
            <a:spLocks noGrp="1"/>
          </p:cNvSpPr>
          <p:nvPr>
            <p:ph type="ftr" sz="quarter" idx="11"/>
          </p:nvPr>
        </p:nvSpPr>
        <p:spPr/>
        <p:txBody>
          <a:bodyPr/>
          <a:lstStyle/>
          <a:p>
            <a:r>
              <a:rPr lang="en-GB">
                <a:solidFill>
                  <a:prstClr val="black">
                    <a:lumMod val="65000"/>
                    <a:lumOff val="35000"/>
                  </a:prstClr>
                </a:solidFill>
              </a:rPr>
              <a:t>F28DM SQL DML</a:t>
            </a:r>
            <a:endParaRPr lang="en-GB" dirty="0">
              <a:solidFill>
                <a:prstClr val="black">
                  <a:lumMod val="65000"/>
                  <a:lumOff val="35000"/>
                </a:prstClr>
              </a:solidFill>
            </a:endParaRPr>
          </a:p>
        </p:txBody>
      </p:sp>
      <p:sp>
        <p:nvSpPr>
          <p:cNvPr id="6" name="Slide Number Placeholder 5">
            <a:extLst>
              <a:ext uri="{FF2B5EF4-FFF2-40B4-BE49-F238E27FC236}">
                <a16:creationId xmlns:a16="http://schemas.microsoft.com/office/drawing/2014/main" id="{CC4AAB9D-CA27-2A4F-98E3-55BBAFC60F81}"/>
              </a:ext>
            </a:extLst>
          </p:cNvPr>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58</a:t>
            </a:fld>
            <a:endParaRPr lang="en-GB">
              <a:solidFill>
                <a:prstClr val="black">
                  <a:lumMod val="65000"/>
                  <a:lumOff val="35000"/>
                </a:prstClr>
              </a:solidFill>
            </a:endParaRPr>
          </a:p>
        </p:txBody>
      </p:sp>
      <p:sp>
        <p:nvSpPr>
          <p:cNvPr id="7" name="Rectangle 6">
            <a:extLst>
              <a:ext uri="{FF2B5EF4-FFF2-40B4-BE49-F238E27FC236}">
                <a16:creationId xmlns:a16="http://schemas.microsoft.com/office/drawing/2014/main" id="{4F3B1B97-2F57-C248-B49A-6E547715602F}"/>
              </a:ext>
            </a:extLst>
          </p:cNvPr>
          <p:cNvSpPr/>
          <p:nvPr/>
        </p:nvSpPr>
        <p:spPr>
          <a:xfrm>
            <a:off x="816864" y="2133660"/>
            <a:ext cx="10521696" cy="3416320"/>
          </a:xfrm>
          <a:prstGeom prst="rect">
            <a:avLst/>
          </a:prstGeom>
        </p:spPr>
        <p:txBody>
          <a:bodyPr wrap="square">
            <a:spAutoFit/>
          </a:bodyPr>
          <a:lstStyle/>
          <a:p>
            <a:r>
              <a:rPr lang="en-GB" dirty="0"/>
              <a:t>FROM – Includes JOINs so consider using a CTE or subquery to do filtering first. </a:t>
            </a:r>
          </a:p>
          <a:p>
            <a:endParaRPr lang="en-GB" dirty="0"/>
          </a:p>
          <a:p>
            <a:r>
              <a:rPr lang="en-GB" dirty="0"/>
              <a:t>WHERE - To limit the joined dataset. </a:t>
            </a:r>
          </a:p>
          <a:p>
            <a:endParaRPr lang="en-GB" dirty="0"/>
          </a:p>
          <a:p>
            <a:r>
              <a:rPr lang="en-GB" dirty="0"/>
              <a:t>GROUP BY – Collapses fields down with aggregate functions (COUNT, MAX, SUM, AVG) </a:t>
            </a:r>
          </a:p>
          <a:p>
            <a:endParaRPr lang="en-GB" dirty="0"/>
          </a:p>
          <a:p>
            <a:r>
              <a:rPr lang="en-GB" dirty="0"/>
              <a:t>HAVING - Performs the same function as the WHERE clause with aggregate values. </a:t>
            </a:r>
          </a:p>
          <a:p>
            <a:endParaRPr lang="en-GB" dirty="0"/>
          </a:p>
          <a:p>
            <a:r>
              <a:rPr lang="en-GB" dirty="0"/>
              <a:t>SELECT - Specifies values and aggregations remaining in the set after grouping. </a:t>
            </a:r>
          </a:p>
          <a:p>
            <a:endParaRPr lang="en-GB" dirty="0"/>
          </a:p>
          <a:p>
            <a:r>
              <a:rPr lang="en-GB" dirty="0"/>
              <a:t>ORDER BY – Returns the table sorted by a column or multiple columns. LIMIT – Specifies how many rows to be returned to avoid returning too much data. </a:t>
            </a:r>
            <a:endParaRPr lang="en-US" dirty="0"/>
          </a:p>
        </p:txBody>
      </p:sp>
      <p:sp>
        <p:nvSpPr>
          <p:cNvPr id="8" name="Rectangle 7">
            <a:extLst>
              <a:ext uri="{FF2B5EF4-FFF2-40B4-BE49-F238E27FC236}">
                <a16:creationId xmlns:a16="http://schemas.microsoft.com/office/drawing/2014/main" id="{447D2D59-A6A2-8B4E-A75E-7B89D6A084A7}"/>
              </a:ext>
            </a:extLst>
          </p:cNvPr>
          <p:cNvSpPr/>
          <p:nvPr/>
        </p:nvSpPr>
        <p:spPr>
          <a:xfrm>
            <a:off x="3424517" y="6300404"/>
            <a:ext cx="4572598" cy="369332"/>
          </a:xfrm>
          <a:prstGeom prst="rect">
            <a:avLst/>
          </a:prstGeom>
        </p:spPr>
        <p:txBody>
          <a:bodyPr wrap="none">
            <a:spAutoFit/>
          </a:bodyPr>
          <a:lstStyle/>
          <a:p>
            <a:r>
              <a:rPr lang="en-GB" dirty="0">
                <a:latin typeface="-webkit-standard"/>
                <a:hlinkClick r:id="rId3"/>
              </a:rPr>
              <a:t>https://dev.to/helenanders26/five-sql-tips-2hb</a:t>
            </a:r>
            <a:endParaRPr lang="en-US" dirty="0"/>
          </a:p>
        </p:txBody>
      </p:sp>
    </p:spTree>
    <p:extLst>
      <p:ext uri="{BB962C8B-B14F-4D97-AF65-F5344CB8AC3E}">
        <p14:creationId xmlns:p14="http://schemas.microsoft.com/office/powerpoint/2010/main" val="36276580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Summary</a:t>
            </a:r>
            <a:endParaRPr lang="en-GB" dirty="0"/>
          </a:p>
        </p:txBody>
      </p:sp>
      <p:sp>
        <p:nvSpPr>
          <p:cNvPr id="3" name="Content Placeholder 2"/>
          <p:cNvSpPr>
            <a:spLocks noGrp="1"/>
          </p:cNvSpPr>
          <p:nvPr>
            <p:ph idx="1"/>
          </p:nvPr>
        </p:nvSpPr>
        <p:spPr/>
        <p:txBody>
          <a:bodyPr>
            <a:normAutofit/>
          </a:bodyPr>
          <a:lstStyle/>
          <a:p>
            <a:r>
              <a:rPr lang="en-GB" sz="2800" dirty="0"/>
              <a:t>Queries have the form</a:t>
            </a:r>
          </a:p>
          <a:p>
            <a:pPr marL="0" indent="0">
              <a:buNone/>
            </a:pPr>
            <a:r>
              <a:rPr lang="en-GB" sz="2400" dirty="0">
                <a:latin typeface="Monaco" charset="0"/>
                <a:ea typeface="Monaco" charset="0"/>
                <a:cs typeface="Monaco" charset="0"/>
              </a:rPr>
              <a:t>	SELECT </a:t>
            </a:r>
            <a:r>
              <a:rPr lang="en-GB" sz="2400" dirty="0"/>
              <a:t>column list, aggregate functions</a:t>
            </a:r>
            <a:br>
              <a:rPr lang="en-GB" sz="2400" dirty="0"/>
            </a:br>
            <a:r>
              <a:rPr lang="en-GB" sz="2400" dirty="0">
                <a:latin typeface="Monaco" charset="0"/>
                <a:ea typeface="Monaco" charset="0"/>
                <a:cs typeface="Monaco" charset="0"/>
              </a:rPr>
              <a:t>	FROM   </a:t>
            </a:r>
            <a:r>
              <a:rPr lang="en-GB" sz="2400" dirty="0"/>
              <a:t>table list, subqueries</a:t>
            </a:r>
            <a:br>
              <a:rPr lang="en-GB" sz="2400" dirty="0"/>
            </a:br>
            <a:r>
              <a:rPr lang="en-GB" sz="2400" dirty="0"/>
              <a:t>	</a:t>
            </a:r>
            <a:r>
              <a:rPr lang="en-GB" sz="2400" dirty="0">
                <a:latin typeface="Monaco" charset="0"/>
                <a:ea typeface="Monaco" charset="0"/>
                <a:cs typeface="Monaco" charset="0"/>
              </a:rPr>
              <a:t>WHERE  </a:t>
            </a:r>
            <a:r>
              <a:rPr lang="en-GB" sz="2400" dirty="0"/>
              <a:t>row restrictions and join conditions</a:t>
            </a:r>
            <a:br>
              <a:rPr lang="en-GB" sz="2400" dirty="0"/>
            </a:br>
            <a:r>
              <a:rPr lang="en-GB" sz="2400" dirty="0"/>
              <a:t>		    connected with </a:t>
            </a:r>
            <a:r>
              <a:rPr lang="en-GB" sz="2400" dirty="0">
                <a:latin typeface="Monaco" charset="0"/>
                <a:ea typeface="Monaco" charset="0"/>
                <a:cs typeface="Monaco" charset="0"/>
              </a:rPr>
              <a:t>AND</a:t>
            </a:r>
            <a:r>
              <a:rPr lang="en-GB" sz="2400" dirty="0"/>
              <a:t> and </a:t>
            </a:r>
            <a:r>
              <a:rPr lang="en-GB" sz="2400" dirty="0">
                <a:latin typeface="Monaco" charset="0"/>
                <a:ea typeface="Monaco" charset="0"/>
                <a:cs typeface="Monaco" charset="0"/>
              </a:rPr>
              <a:t>OR</a:t>
            </a:r>
            <a:r>
              <a:rPr lang="en-GB" sz="2400" dirty="0"/>
              <a:t> </a:t>
            </a:r>
            <a:br>
              <a:rPr lang="en-GB" sz="2400" dirty="0"/>
            </a:br>
            <a:r>
              <a:rPr lang="en-GB" sz="2400" dirty="0"/>
              <a:t>	</a:t>
            </a:r>
            <a:r>
              <a:rPr lang="en-GB" sz="2400" dirty="0">
                <a:latin typeface="Monaco" charset="0"/>
                <a:ea typeface="Monaco" charset="0"/>
                <a:cs typeface="Monaco" charset="0"/>
              </a:rPr>
              <a:t>GROUP BY </a:t>
            </a:r>
            <a:r>
              <a:rPr lang="en-GB" sz="2400" dirty="0"/>
              <a:t>column list</a:t>
            </a:r>
            <a:br>
              <a:rPr lang="en-GB" sz="2400" dirty="0"/>
            </a:br>
            <a:r>
              <a:rPr lang="en-GB" sz="2400" dirty="0"/>
              <a:t>	</a:t>
            </a:r>
            <a:r>
              <a:rPr lang="en-GB" sz="2400" dirty="0">
                <a:latin typeface="Monaco" charset="0"/>
                <a:ea typeface="Monaco" charset="0"/>
                <a:cs typeface="Monaco" charset="0"/>
              </a:rPr>
              <a:t>HAVING </a:t>
            </a:r>
            <a:r>
              <a:rPr lang="en-GB" sz="2400" dirty="0"/>
              <a:t>group restrictions</a:t>
            </a:r>
            <a:br>
              <a:rPr lang="en-GB" sz="2400" dirty="0"/>
            </a:br>
            <a:r>
              <a:rPr lang="en-GB" sz="2400" dirty="0"/>
              <a:t>	</a:t>
            </a:r>
            <a:r>
              <a:rPr lang="en-GB" sz="2400" dirty="0">
                <a:latin typeface="Monaco" charset="0"/>
                <a:ea typeface="Monaco" charset="0"/>
                <a:cs typeface="Monaco" charset="0"/>
              </a:rPr>
              <a:t>ORDER BY </a:t>
            </a:r>
            <a:r>
              <a:rPr lang="en-GB" sz="2400" dirty="0"/>
              <a:t>column list</a:t>
            </a:r>
            <a:br>
              <a:rPr lang="en-GB" sz="2400" dirty="0"/>
            </a:br>
            <a:r>
              <a:rPr lang="en-GB" sz="2400" dirty="0"/>
              <a:t>	</a:t>
            </a:r>
            <a:r>
              <a:rPr lang="en-GB" sz="2400" dirty="0">
                <a:latin typeface="Monaco" charset="0"/>
                <a:ea typeface="Monaco" charset="0"/>
                <a:cs typeface="Monaco" charset="0"/>
              </a:rPr>
              <a:t>LIMIT  </a:t>
            </a:r>
            <a:r>
              <a:rPr lang="en-GB" sz="2400" dirty="0"/>
              <a:t>return a subset of the answer</a:t>
            </a:r>
          </a:p>
        </p:txBody>
      </p:sp>
      <p:sp>
        <p:nvSpPr>
          <p:cNvPr id="4" name="Date Placeholder 3"/>
          <p:cNvSpPr>
            <a:spLocks noGrp="1"/>
          </p:cNvSpPr>
          <p:nvPr>
            <p:ph type="dt" sz="half" idx="10"/>
          </p:nvPr>
        </p:nvSpPr>
        <p:spPr/>
        <p:txBody>
          <a:bodyPr/>
          <a:lstStyle/>
          <a:p>
            <a:endParaRPr lang="en-GB" dirty="0"/>
          </a:p>
        </p:txBody>
      </p:sp>
      <p:sp>
        <p:nvSpPr>
          <p:cNvPr id="5" name="Footer Placeholder 4"/>
          <p:cNvSpPr>
            <a:spLocks noGrp="1"/>
          </p:cNvSpPr>
          <p:nvPr>
            <p:ph type="ftr" sz="quarter" idx="11"/>
          </p:nvPr>
        </p:nvSpPr>
        <p:spPr/>
        <p:txBody>
          <a:bodyPr/>
          <a:lstStyle/>
          <a:p>
            <a:r>
              <a:rPr lang="en-GB" dirty="0"/>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pPr/>
              <a:t>59</a:t>
            </a:fld>
            <a:endParaRPr lang="en-GB"/>
          </a:p>
        </p:txBody>
      </p:sp>
    </p:spTree>
    <p:extLst>
      <p:ext uri="{BB962C8B-B14F-4D97-AF65-F5344CB8AC3E}">
        <p14:creationId xmlns:p14="http://schemas.microsoft.com/office/powerpoint/2010/main" val="330002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Company Database</a:t>
            </a:r>
            <a:endParaRPr lang="en-GB" dirty="0"/>
          </a:p>
        </p:txBody>
      </p:sp>
      <p:sp>
        <p:nvSpPr>
          <p:cNvPr id="4" name="Date Placeholder 3"/>
          <p:cNvSpPr>
            <a:spLocks noGrp="1"/>
          </p:cNvSpPr>
          <p:nvPr>
            <p:ph type="dt" sz="half" idx="10"/>
          </p:nvPr>
        </p:nvSpPr>
        <p:spPr/>
        <p:txBody>
          <a:bodyPr/>
          <a:lstStyle/>
          <a:p>
            <a:endParaRPr lang="en-GB" dirty="0">
              <a:solidFill>
                <a:prstClr val="black">
                  <a:lumMod val="65000"/>
                  <a:lumOff val="35000"/>
                </a:prstClr>
              </a:solidFill>
            </a:endParaRPr>
          </a:p>
        </p:txBody>
      </p:sp>
      <p:sp>
        <p:nvSpPr>
          <p:cNvPr id="5" name="Footer Placeholder 4"/>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6" name="Slide Number Placeholder 5"/>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6</a:t>
            </a:fld>
            <a:endParaRPr lang="en-GB">
              <a:solidFill>
                <a:prstClr val="black">
                  <a:lumMod val="65000"/>
                  <a:lumOff val="35000"/>
                </a:prstClr>
              </a:solidFill>
            </a:endParaRPr>
          </a:p>
        </p:txBody>
      </p:sp>
      <p:graphicFrame>
        <p:nvGraphicFramePr>
          <p:cNvPr id="95514" name="Group 282"/>
          <p:cNvGraphicFramePr>
            <a:graphicFrameLocks noGrp="1"/>
          </p:cNvGraphicFramePr>
          <p:nvPr>
            <p:extLst>
              <p:ext uri="{D42A27DB-BD31-4B8C-83A1-F6EECF244321}">
                <p14:modId xmlns:p14="http://schemas.microsoft.com/office/powerpoint/2010/main" val="419868168"/>
              </p:ext>
            </p:extLst>
          </p:nvPr>
        </p:nvGraphicFramePr>
        <p:xfrm>
          <a:off x="2208213" y="3838393"/>
          <a:ext cx="3967162" cy="896938"/>
        </p:xfrm>
        <a:graphic>
          <a:graphicData uri="http://schemas.openxmlformats.org/drawingml/2006/table">
            <a:tbl>
              <a:tblPr/>
              <a:tblGrid>
                <a:gridCol w="763587">
                  <a:extLst>
                    <a:ext uri="{9D8B030D-6E8A-4147-A177-3AD203B41FA5}">
                      <a16:colId xmlns:a16="http://schemas.microsoft.com/office/drawing/2014/main" val="20000"/>
                    </a:ext>
                  </a:extLst>
                </a:gridCol>
                <a:gridCol w="1042988">
                  <a:extLst>
                    <a:ext uri="{9D8B030D-6E8A-4147-A177-3AD203B41FA5}">
                      <a16:colId xmlns:a16="http://schemas.microsoft.com/office/drawing/2014/main" val="20001"/>
                    </a:ext>
                  </a:extLst>
                </a:gridCol>
                <a:gridCol w="792162">
                  <a:extLst>
                    <a:ext uri="{9D8B030D-6E8A-4147-A177-3AD203B41FA5}">
                      <a16:colId xmlns:a16="http://schemas.microsoft.com/office/drawing/2014/main" val="20002"/>
                    </a:ext>
                  </a:extLst>
                </a:gridCol>
                <a:gridCol w="1368425">
                  <a:extLst>
                    <a:ext uri="{9D8B030D-6E8A-4147-A177-3AD203B41FA5}">
                      <a16:colId xmlns:a16="http://schemas.microsoft.com/office/drawing/2014/main" val="20003"/>
                    </a:ext>
                  </a:extLst>
                </a:gridCol>
              </a:tblGrid>
              <a:tr h="276225">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0" u="sng" strike="noStrike" cap="none" normalizeH="0" baseline="0">
                          <a:ln>
                            <a:noFill/>
                          </a:ln>
                          <a:solidFill>
                            <a:schemeClr val="tx1"/>
                          </a:solidFill>
                          <a:effectLst/>
                          <a:latin typeface="Comic Sans MS" charset="0"/>
                          <a:ea typeface="Arial" charset="0"/>
                          <a:cs typeface="Arial" charset="0"/>
                        </a:rPr>
                        <a:t>dNum</a:t>
                      </a:r>
                      <a:endParaRPr kumimoji="0" lang="en-US" altLang="en-US" sz="1200" b="1" i="0" u="sng"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0" u="none" strike="noStrike" cap="none" normalizeH="0" baseline="0">
                          <a:ln>
                            <a:noFill/>
                          </a:ln>
                          <a:solidFill>
                            <a:schemeClr val="tx1"/>
                          </a:solidFill>
                          <a:effectLst/>
                          <a:latin typeface="Comic Sans MS" charset="0"/>
                          <a:ea typeface="Arial" charset="0"/>
                          <a:cs typeface="Arial" charset="0"/>
                        </a:rPr>
                        <a:t>dName</a:t>
                      </a:r>
                      <a:endParaRPr kumimoji="0" lang="en-US" altLang="en-US" sz="1200" b="1"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1" u="none" strike="noStrike" cap="none" normalizeH="0" baseline="0">
                          <a:ln>
                            <a:noFill/>
                          </a:ln>
                          <a:solidFill>
                            <a:schemeClr val="tx1"/>
                          </a:solidFill>
                          <a:effectLst/>
                          <a:latin typeface="Comic Sans MS" charset="0"/>
                          <a:ea typeface="Arial" charset="0"/>
                          <a:cs typeface="Arial" charset="0"/>
                        </a:rPr>
                        <a:t>mgrSsn</a:t>
                      </a:r>
                      <a:endParaRPr kumimoji="0" lang="en-US" altLang="en-US" sz="1200" b="1" i="1"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0" u="none" strike="noStrike" cap="none" normalizeH="0" baseline="0">
                          <a:ln>
                            <a:noFill/>
                          </a:ln>
                          <a:solidFill>
                            <a:schemeClr val="tx1"/>
                          </a:solidFill>
                          <a:effectLst/>
                          <a:latin typeface="Comic Sans MS" charset="0"/>
                          <a:ea typeface="Arial" charset="0"/>
                          <a:cs typeface="Arial" charset="0"/>
                        </a:rPr>
                        <a:t>mgrStartDate</a:t>
                      </a:r>
                      <a:endParaRPr kumimoji="0" lang="en-US" altLang="en-US" sz="1200" b="1"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0"/>
                  </a:ext>
                </a:extLst>
              </a:tr>
              <a:tr h="311150">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HR</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124</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12/02/1999</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1"/>
                  </a:ext>
                </a:extLst>
              </a:tr>
              <a:tr h="309563">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2</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Computing</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123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14/03/2001</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62" marB="4566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2"/>
                  </a:ext>
                </a:extLst>
              </a:tr>
            </a:tbl>
          </a:graphicData>
        </a:graphic>
      </p:graphicFrame>
      <p:sp>
        <p:nvSpPr>
          <p:cNvPr id="37915" name="Text Box 78"/>
          <p:cNvSpPr txBox="1">
            <a:spLocks noChangeArrowheads="1"/>
          </p:cNvSpPr>
          <p:nvPr/>
        </p:nvSpPr>
        <p:spPr bwMode="auto">
          <a:xfrm>
            <a:off x="7772401" y="5132206"/>
            <a:ext cx="93968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2"/>
                </a:solidFill>
                <a:latin typeface="Arial" charset="0"/>
                <a:ea typeface="Arial" charset="0"/>
                <a:cs typeface="Arial" charset="0"/>
              </a:defRPr>
            </a:lvl1pPr>
            <a:lvl2pPr marL="742950" indent="-285750" eaLnBrk="0" hangingPunct="0">
              <a:defRPr sz="2000">
                <a:solidFill>
                  <a:schemeClr val="tx2"/>
                </a:solidFill>
                <a:latin typeface="Arial" charset="0"/>
                <a:ea typeface="Arial" charset="0"/>
                <a:cs typeface="Arial" charset="0"/>
              </a:defRPr>
            </a:lvl2pPr>
            <a:lvl3pPr marL="1143000" indent="-228600" eaLnBrk="0" hangingPunct="0">
              <a:defRPr sz="2000">
                <a:solidFill>
                  <a:schemeClr val="tx2"/>
                </a:solidFill>
                <a:latin typeface="Arial" charset="0"/>
                <a:ea typeface="Arial" charset="0"/>
                <a:cs typeface="Arial" charset="0"/>
              </a:defRPr>
            </a:lvl3pPr>
            <a:lvl4pPr marL="1600200" indent="-228600" eaLnBrk="0" hangingPunct="0">
              <a:defRPr sz="2000">
                <a:solidFill>
                  <a:schemeClr val="tx2"/>
                </a:solidFill>
                <a:latin typeface="Arial" charset="0"/>
                <a:ea typeface="Arial" charset="0"/>
                <a:cs typeface="Arial" charset="0"/>
              </a:defRPr>
            </a:lvl4pPr>
            <a:lvl5pPr marL="2057400" indent="-228600" eaLnBrk="0" hangingPunct="0">
              <a:defRPr sz="2000">
                <a:solidFill>
                  <a:schemeClr val="tx2"/>
                </a:solidFill>
                <a:latin typeface="Arial" charset="0"/>
                <a:ea typeface="Arial" charset="0"/>
                <a:cs typeface="Arial" charset="0"/>
              </a:defRPr>
            </a:lvl5pPr>
            <a:lvl6pPr marL="2514600" indent="-228600" eaLnBrk="0" fontAlgn="base" hangingPunct="0">
              <a:spcBef>
                <a:spcPct val="0"/>
              </a:spcBef>
              <a:spcAft>
                <a:spcPct val="0"/>
              </a:spcAft>
              <a:defRPr sz="2000">
                <a:solidFill>
                  <a:schemeClr val="tx2"/>
                </a:solidFill>
                <a:latin typeface="Arial" charset="0"/>
                <a:ea typeface="Arial" charset="0"/>
                <a:cs typeface="Arial" charset="0"/>
              </a:defRPr>
            </a:lvl6pPr>
            <a:lvl7pPr marL="2971800" indent="-228600" eaLnBrk="0" fontAlgn="base" hangingPunct="0">
              <a:spcBef>
                <a:spcPct val="0"/>
              </a:spcBef>
              <a:spcAft>
                <a:spcPct val="0"/>
              </a:spcAft>
              <a:defRPr sz="2000">
                <a:solidFill>
                  <a:schemeClr val="tx2"/>
                </a:solidFill>
                <a:latin typeface="Arial" charset="0"/>
                <a:ea typeface="Arial" charset="0"/>
                <a:cs typeface="Arial" charset="0"/>
              </a:defRPr>
            </a:lvl7pPr>
            <a:lvl8pPr marL="3429000" indent="-228600" eaLnBrk="0" fontAlgn="base" hangingPunct="0">
              <a:spcBef>
                <a:spcPct val="0"/>
              </a:spcBef>
              <a:spcAft>
                <a:spcPct val="0"/>
              </a:spcAft>
              <a:defRPr sz="2000">
                <a:solidFill>
                  <a:schemeClr val="tx2"/>
                </a:solidFill>
                <a:latin typeface="Arial" charset="0"/>
                <a:ea typeface="Arial" charset="0"/>
                <a:cs typeface="Arial" charset="0"/>
              </a:defRPr>
            </a:lvl8pPr>
            <a:lvl9pPr marL="3886200" indent="-228600" eaLnBrk="0" fontAlgn="base" hangingPunct="0">
              <a:spcBef>
                <a:spcPct val="0"/>
              </a:spcBef>
              <a:spcAft>
                <a:spcPct val="0"/>
              </a:spcAft>
              <a:defRPr sz="2000">
                <a:solidFill>
                  <a:schemeClr val="tx2"/>
                </a:solidFill>
                <a:latin typeface="Arial" charset="0"/>
                <a:ea typeface="Arial" charset="0"/>
                <a:cs typeface="Arial" charset="0"/>
              </a:defRPr>
            </a:lvl9pPr>
          </a:lstStyle>
          <a:p>
            <a:pPr eaLnBrk="1" hangingPunct="1"/>
            <a:r>
              <a:rPr lang="en-GB" altLang="en-US" sz="1000" b="1" dirty="0" err="1">
                <a:solidFill>
                  <a:schemeClr val="tx1"/>
                </a:solidFill>
              </a:rPr>
              <a:t>DBWorksOn</a:t>
            </a:r>
            <a:endParaRPr lang="en-US" altLang="en-US" sz="1000" b="1" dirty="0">
              <a:solidFill>
                <a:schemeClr val="tx1"/>
              </a:solidFill>
            </a:endParaRPr>
          </a:p>
        </p:txBody>
      </p:sp>
      <p:sp>
        <p:nvSpPr>
          <p:cNvPr id="37916" name="Text Box 79"/>
          <p:cNvSpPr txBox="1">
            <a:spLocks noChangeArrowheads="1"/>
          </p:cNvSpPr>
          <p:nvPr/>
        </p:nvSpPr>
        <p:spPr bwMode="auto">
          <a:xfrm>
            <a:off x="4224339" y="5233806"/>
            <a:ext cx="90281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2"/>
                </a:solidFill>
                <a:latin typeface="Arial" charset="0"/>
                <a:ea typeface="Arial" charset="0"/>
                <a:cs typeface="Arial" charset="0"/>
              </a:defRPr>
            </a:lvl1pPr>
            <a:lvl2pPr marL="742950" indent="-285750" eaLnBrk="0" hangingPunct="0">
              <a:defRPr sz="2000">
                <a:solidFill>
                  <a:schemeClr val="tx2"/>
                </a:solidFill>
                <a:latin typeface="Arial" charset="0"/>
                <a:ea typeface="Arial" charset="0"/>
                <a:cs typeface="Arial" charset="0"/>
              </a:defRPr>
            </a:lvl2pPr>
            <a:lvl3pPr marL="1143000" indent="-228600" eaLnBrk="0" hangingPunct="0">
              <a:defRPr sz="2000">
                <a:solidFill>
                  <a:schemeClr val="tx2"/>
                </a:solidFill>
                <a:latin typeface="Arial" charset="0"/>
                <a:ea typeface="Arial" charset="0"/>
                <a:cs typeface="Arial" charset="0"/>
              </a:defRPr>
            </a:lvl3pPr>
            <a:lvl4pPr marL="1600200" indent="-228600" eaLnBrk="0" hangingPunct="0">
              <a:defRPr sz="2000">
                <a:solidFill>
                  <a:schemeClr val="tx2"/>
                </a:solidFill>
                <a:latin typeface="Arial" charset="0"/>
                <a:ea typeface="Arial" charset="0"/>
                <a:cs typeface="Arial" charset="0"/>
              </a:defRPr>
            </a:lvl4pPr>
            <a:lvl5pPr marL="2057400" indent="-228600" eaLnBrk="0" hangingPunct="0">
              <a:defRPr sz="2000">
                <a:solidFill>
                  <a:schemeClr val="tx2"/>
                </a:solidFill>
                <a:latin typeface="Arial" charset="0"/>
                <a:ea typeface="Arial" charset="0"/>
                <a:cs typeface="Arial" charset="0"/>
              </a:defRPr>
            </a:lvl5pPr>
            <a:lvl6pPr marL="2514600" indent="-228600" eaLnBrk="0" fontAlgn="base" hangingPunct="0">
              <a:spcBef>
                <a:spcPct val="0"/>
              </a:spcBef>
              <a:spcAft>
                <a:spcPct val="0"/>
              </a:spcAft>
              <a:defRPr sz="2000">
                <a:solidFill>
                  <a:schemeClr val="tx2"/>
                </a:solidFill>
                <a:latin typeface="Arial" charset="0"/>
                <a:ea typeface="Arial" charset="0"/>
                <a:cs typeface="Arial" charset="0"/>
              </a:defRPr>
            </a:lvl6pPr>
            <a:lvl7pPr marL="2971800" indent="-228600" eaLnBrk="0" fontAlgn="base" hangingPunct="0">
              <a:spcBef>
                <a:spcPct val="0"/>
              </a:spcBef>
              <a:spcAft>
                <a:spcPct val="0"/>
              </a:spcAft>
              <a:defRPr sz="2000">
                <a:solidFill>
                  <a:schemeClr val="tx2"/>
                </a:solidFill>
                <a:latin typeface="Arial" charset="0"/>
                <a:ea typeface="Arial" charset="0"/>
                <a:cs typeface="Arial" charset="0"/>
              </a:defRPr>
            </a:lvl7pPr>
            <a:lvl8pPr marL="3429000" indent="-228600" eaLnBrk="0" fontAlgn="base" hangingPunct="0">
              <a:spcBef>
                <a:spcPct val="0"/>
              </a:spcBef>
              <a:spcAft>
                <a:spcPct val="0"/>
              </a:spcAft>
              <a:defRPr sz="2000">
                <a:solidFill>
                  <a:schemeClr val="tx2"/>
                </a:solidFill>
                <a:latin typeface="Arial" charset="0"/>
                <a:ea typeface="Arial" charset="0"/>
                <a:cs typeface="Arial" charset="0"/>
              </a:defRPr>
            </a:lvl8pPr>
            <a:lvl9pPr marL="3886200" indent="-228600" eaLnBrk="0" fontAlgn="base" hangingPunct="0">
              <a:spcBef>
                <a:spcPct val="0"/>
              </a:spcBef>
              <a:spcAft>
                <a:spcPct val="0"/>
              </a:spcAft>
              <a:defRPr sz="2000">
                <a:solidFill>
                  <a:schemeClr val="tx2"/>
                </a:solidFill>
                <a:latin typeface="Arial" charset="0"/>
                <a:ea typeface="Arial" charset="0"/>
                <a:cs typeface="Arial" charset="0"/>
              </a:defRPr>
            </a:lvl9pPr>
          </a:lstStyle>
          <a:p>
            <a:pPr eaLnBrk="1" hangingPunct="1"/>
            <a:r>
              <a:rPr lang="en-GB" altLang="en-US" sz="1000" b="1" dirty="0" err="1">
                <a:solidFill>
                  <a:schemeClr val="tx1"/>
                </a:solidFill>
              </a:rPr>
              <a:t>DBDeadline</a:t>
            </a:r>
            <a:endParaRPr lang="en-US" altLang="en-US" sz="1000" b="1" dirty="0">
              <a:solidFill>
                <a:schemeClr val="tx1"/>
              </a:solidFill>
            </a:endParaRPr>
          </a:p>
        </p:txBody>
      </p:sp>
      <p:sp>
        <p:nvSpPr>
          <p:cNvPr id="37917" name="Text Box 80"/>
          <p:cNvSpPr txBox="1">
            <a:spLocks noChangeArrowheads="1"/>
          </p:cNvSpPr>
          <p:nvPr/>
        </p:nvSpPr>
        <p:spPr bwMode="auto">
          <a:xfrm>
            <a:off x="6394451" y="3474856"/>
            <a:ext cx="8034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2"/>
                </a:solidFill>
                <a:latin typeface="Arial" charset="0"/>
                <a:ea typeface="Arial" charset="0"/>
                <a:cs typeface="Arial" charset="0"/>
              </a:defRPr>
            </a:lvl1pPr>
            <a:lvl2pPr marL="742950" indent="-285750" eaLnBrk="0" hangingPunct="0">
              <a:defRPr sz="2000">
                <a:solidFill>
                  <a:schemeClr val="tx2"/>
                </a:solidFill>
                <a:latin typeface="Arial" charset="0"/>
                <a:ea typeface="Arial" charset="0"/>
                <a:cs typeface="Arial" charset="0"/>
              </a:defRPr>
            </a:lvl2pPr>
            <a:lvl3pPr marL="1143000" indent="-228600" eaLnBrk="0" hangingPunct="0">
              <a:defRPr sz="2000">
                <a:solidFill>
                  <a:schemeClr val="tx2"/>
                </a:solidFill>
                <a:latin typeface="Arial" charset="0"/>
                <a:ea typeface="Arial" charset="0"/>
                <a:cs typeface="Arial" charset="0"/>
              </a:defRPr>
            </a:lvl3pPr>
            <a:lvl4pPr marL="1600200" indent="-228600" eaLnBrk="0" hangingPunct="0">
              <a:defRPr sz="2000">
                <a:solidFill>
                  <a:schemeClr val="tx2"/>
                </a:solidFill>
                <a:latin typeface="Arial" charset="0"/>
                <a:ea typeface="Arial" charset="0"/>
                <a:cs typeface="Arial" charset="0"/>
              </a:defRPr>
            </a:lvl4pPr>
            <a:lvl5pPr marL="2057400" indent="-228600" eaLnBrk="0" hangingPunct="0">
              <a:defRPr sz="2000">
                <a:solidFill>
                  <a:schemeClr val="tx2"/>
                </a:solidFill>
                <a:latin typeface="Arial" charset="0"/>
                <a:ea typeface="Arial" charset="0"/>
                <a:cs typeface="Arial" charset="0"/>
              </a:defRPr>
            </a:lvl5pPr>
            <a:lvl6pPr marL="2514600" indent="-228600" eaLnBrk="0" fontAlgn="base" hangingPunct="0">
              <a:spcBef>
                <a:spcPct val="0"/>
              </a:spcBef>
              <a:spcAft>
                <a:spcPct val="0"/>
              </a:spcAft>
              <a:defRPr sz="2000">
                <a:solidFill>
                  <a:schemeClr val="tx2"/>
                </a:solidFill>
                <a:latin typeface="Arial" charset="0"/>
                <a:ea typeface="Arial" charset="0"/>
                <a:cs typeface="Arial" charset="0"/>
              </a:defRPr>
            </a:lvl6pPr>
            <a:lvl7pPr marL="2971800" indent="-228600" eaLnBrk="0" fontAlgn="base" hangingPunct="0">
              <a:spcBef>
                <a:spcPct val="0"/>
              </a:spcBef>
              <a:spcAft>
                <a:spcPct val="0"/>
              </a:spcAft>
              <a:defRPr sz="2000">
                <a:solidFill>
                  <a:schemeClr val="tx2"/>
                </a:solidFill>
                <a:latin typeface="Arial" charset="0"/>
                <a:ea typeface="Arial" charset="0"/>
                <a:cs typeface="Arial" charset="0"/>
              </a:defRPr>
            </a:lvl7pPr>
            <a:lvl8pPr marL="3429000" indent="-228600" eaLnBrk="0" fontAlgn="base" hangingPunct="0">
              <a:spcBef>
                <a:spcPct val="0"/>
              </a:spcBef>
              <a:spcAft>
                <a:spcPct val="0"/>
              </a:spcAft>
              <a:defRPr sz="2000">
                <a:solidFill>
                  <a:schemeClr val="tx2"/>
                </a:solidFill>
                <a:latin typeface="Arial" charset="0"/>
                <a:ea typeface="Arial" charset="0"/>
                <a:cs typeface="Arial" charset="0"/>
              </a:defRPr>
            </a:lvl8pPr>
            <a:lvl9pPr marL="3886200" indent="-228600" eaLnBrk="0" fontAlgn="base" hangingPunct="0">
              <a:spcBef>
                <a:spcPct val="0"/>
              </a:spcBef>
              <a:spcAft>
                <a:spcPct val="0"/>
              </a:spcAft>
              <a:defRPr sz="2000">
                <a:solidFill>
                  <a:schemeClr val="tx2"/>
                </a:solidFill>
                <a:latin typeface="Arial" charset="0"/>
                <a:ea typeface="Arial" charset="0"/>
                <a:cs typeface="Arial" charset="0"/>
              </a:defRPr>
            </a:lvl9pPr>
          </a:lstStyle>
          <a:p>
            <a:pPr eaLnBrk="1" hangingPunct="1"/>
            <a:r>
              <a:rPr lang="en-GB" altLang="en-US" sz="1000" b="1" dirty="0" err="1">
                <a:solidFill>
                  <a:schemeClr val="tx1"/>
                </a:solidFill>
              </a:rPr>
              <a:t>DBProject</a:t>
            </a:r>
            <a:endParaRPr lang="en-US" altLang="en-US" sz="1000" b="1" dirty="0">
              <a:solidFill>
                <a:schemeClr val="tx1"/>
              </a:solidFill>
            </a:endParaRPr>
          </a:p>
        </p:txBody>
      </p:sp>
      <p:sp>
        <p:nvSpPr>
          <p:cNvPr id="37918" name="Text Box 81"/>
          <p:cNvSpPr txBox="1">
            <a:spLocks noChangeArrowheads="1"/>
          </p:cNvSpPr>
          <p:nvPr/>
        </p:nvSpPr>
        <p:spPr bwMode="auto">
          <a:xfrm>
            <a:off x="2105025" y="3522481"/>
            <a:ext cx="1082348"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2"/>
                </a:solidFill>
                <a:latin typeface="Arial" charset="0"/>
                <a:ea typeface="Arial" charset="0"/>
                <a:cs typeface="Arial" charset="0"/>
              </a:defRPr>
            </a:lvl1pPr>
            <a:lvl2pPr marL="742950" indent="-285750" eaLnBrk="0" hangingPunct="0">
              <a:defRPr sz="2000">
                <a:solidFill>
                  <a:schemeClr val="tx2"/>
                </a:solidFill>
                <a:latin typeface="Arial" charset="0"/>
                <a:ea typeface="Arial" charset="0"/>
                <a:cs typeface="Arial" charset="0"/>
              </a:defRPr>
            </a:lvl2pPr>
            <a:lvl3pPr marL="1143000" indent="-228600" eaLnBrk="0" hangingPunct="0">
              <a:defRPr sz="2000">
                <a:solidFill>
                  <a:schemeClr val="tx2"/>
                </a:solidFill>
                <a:latin typeface="Arial" charset="0"/>
                <a:ea typeface="Arial" charset="0"/>
                <a:cs typeface="Arial" charset="0"/>
              </a:defRPr>
            </a:lvl3pPr>
            <a:lvl4pPr marL="1600200" indent="-228600" eaLnBrk="0" hangingPunct="0">
              <a:defRPr sz="2000">
                <a:solidFill>
                  <a:schemeClr val="tx2"/>
                </a:solidFill>
                <a:latin typeface="Arial" charset="0"/>
                <a:ea typeface="Arial" charset="0"/>
                <a:cs typeface="Arial" charset="0"/>
              </a:defRPr>
            </a:lvl4pPr>
            <a:lvl5pPr marL="2057400" indent="-228600" eaLnBrk="0" hangingPunct="0">
              <a:defRPr sz="2000">
                <a:solidFill>
                  <a:schemeClr val="tx2"/>
                </a:solidFill>
                <a:latin typeface="Arial" charset="0"/>
                <a:ea typeface="Arial" charset="0"/>
                <a:cs typeface="Arial" charset="0"/>
              </a:defRPr>
            </a:lvl5pPr>
            <a:lvl6pPr marL="2514600" indent="-228600" eaLnBrk="0" fontAlgn="base" hangingPunct="0">
              <a:spcBef>
                <a:spcPct val="0"/>
              </a:spcBef>
              <a:spcAft>
                <a:spcPct val="0"/>
              </a:spcAft>
              <a:defRPr sz="2000">
                <a:solidFill>
                  <a:schemeClr val="tx2"/>
                </a:solidFill>
                <a:latin typeface="Arial" charset="0"/>
                <a:ea typeface="Arial" charset="0"/>
                <a:cs typeface="Arial" charset="0"/>
              </a:defRPr>
            </a:lvl6pPr>
            <a:lvl7pPr marL="2971800" indent="-228600" eaLnBrk="0" fontAlgn="base" hangingPunct="0">
              <a:spcBef>
                <a:spcPct val="0"/>
              </a:spcBef>
              <a:spcAft>
                <a:spcPct val="0"/>
              </a:spcAft>
              <a:defRPr sz="2000">
                <a:solidFill>
                  <a:schemeClr val="tx2"/>
                </a:solidFill>
                <a:latin typeface="Arial" charset="0"/>
                <a:ea typeface="Arial" charset="0"/>
                <a:cs typeface="Arial" charset="0"/>
              </a:defRPr>
            </a:lvl7pPr>
            <a:lvl8pPr marL="3429000" indent="-228600" eaLnBrk="0" fontAlgn="base" hangingPunct="0">
              <a:spcBef>
                <a:spcPct val="0"/>
              </a:spcBef>
              <a:spcAft>
                <a:spcPct val="0"/>
              </a:spcAft>
              <a:defRPr sz="2000">
                <a:solidFill>
                  <a:schemeClr val="tx2"/>
                </a:solidFill>
                <a:latin typeface="Arial" charset="0"/>
                <a:ea typeface="Arial" charset="0"/>
                <a:cs typeface="Arial" charset="0"/>
              </a:defRPr>
            </a:lvl8pPr>
            <a:lvl9pPr marL="3886200" indent="-228600" eaLnBrk="0" fontAlgn="base" hangingPunct="0">
              <a:spcBef>
                <a:spcPct val="0"/>
              </a:spcBef>
              <a:spcAft>
                <a:spcPct val="0"/>
              </a:spcAft>
              <a:defRPr sz="2000">
                <a:solidFill>
                  <a:schemeClr val="tx2"/>
                </a:solidFill>
                <a:latin typeface="Arial" charset="0"/>
                <a:ea typeface="Arial" charset="0"/>
                <a:cs typeface="Arial" charset="0"/>
              </a:defRPr>
            </a:lvl9pPr>
          </a:lstStyle>
          <a:p>
            <a:pPr eaLnBrk="1" hangingPunct="1"/>
            <a:r>
              <a:rPr lang="en-GB" altLang="en-US" sz="1000" b="1" dirty="0" err="1">
                <a:solidFill>
                  <a:schemeClr val="tx1"/>
                </a:solidFill>
              </a:rPr>
              <a:t>DBDepartment</a:t>
            </a:r>
            <a:endParaRPr lang="en-US" altLang="en-US" sz="1000" b="1" dirty="0">
              <a:solidFill>
                <a:schemeClr val="tx1"/>
              </a:solidFill>
            </a:endParaRPr>
          </a:p>
        </p:txBody>
      </p:sp>
      <p:sp>
        <p:nvSpPr>
          <p:cNvPr id="37919" name="Text Box 82"/>
          <p:cNvSpPr txBox="1">
            <a:spLocks noChangeArrowheads="1"/>
          </p:cNvSpPr>
          <p:nvPr/>
        </p:nvSpPr>
        <p:spPr bwMode="auto">
          <a:xfrm>
            <a:off x="1992314" y="1726274"/>
            <a:ext cx="97334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2"/>
                </a:solidFill>
                <a:latin typeface="Arial" charset="0"/>
                <a:ea typeface="Arial" charset="0"/>
                <a:cs typeface="Arial" charset="0"/>
              </a:defRPr>
            </a:lvl1pPr>
            <a:lvl2pPr marL="742950" indent="-285750" eaLnBrk="0" hangingPunct="0">
              <a:defRPr sz="2000">
                <a:solidFill>
                  <a:schemeClr val="tx2"/>
                </a:solidFill>
                <a:latin typeface="Arial" charset="0"/>
                <a:ea typeface="Arial" charset="0"/>
                <a:cs typeface="Arial" charset="0"/>
              </a:defRPr>
            </a:lvl2pPr>
            <a:lvl3pPr marL="1143000" indent="-228600" eaLnBrk="0" hangingPunct="0">
              <a:defRPr sz="2000">
                <a:solidFill>
                  <a:schemeClr val="tx2"/>
                </a:solidFill>
                <a:latin typeface="Arial" charset="0"/>
                <a:ea typeface="Arial" charset="0"/>
                <a:cs typeface="Arial" charset="0"/>
              </a:defRPr>
            </a:lvl3pPr>
            <a:lvl4pPr marL="1600200" indent="-228600" eaLnBrk="0" hangingPunct="0">
              <a:defRPr sz="2000">
                <a:solidFill>
                  <a:schemeClr val="tx2"/>
                </a:solidFill>
                <a:latin typeface="Arial" charset="0"/>
                <a:ea typeface="Arial" charset="0"/>
                <a:cs typeface="Arial" charset="0"/>
              </a:defRPr>
            </a:lvl4pPr>
            <a:lvl5pPr marL="2057400" indent="-228600" eaLnBrk="0" hangingPunct="0">
              <a:defRPr sz="2000">
                <a:solidFill>
                  <a:schemeClr val="tx2"/>
                </a:solidFill>
                <a:latin typeface="Arial" charset="0"/>
                <a:ea typeface="Arial" charset="0"/>
                <a:cs typeface="Arial" charset="0"/>
              </a:defRPr>
            </a:lvl5pPr>
            <a:lvl6pPr marL="2514600" indent="-228600" eaLnBrk="0" fontAlgn="base" hangingPunct="0">
              <a:spcBef>
                <a:spcPct val="0"/>
              </a:spcBef>
              <a:spcAft>
                <a:spcPct val="0"/>
              </a:spcAft>
              <a:defRPr sz="2000">
                <a:solidFill>
                  <a:schemeClr val="tx2"/>
                </a:solidFill>
                <a:latin typeface="Arial" charset="0"/>
                <a:ea typeface="Arial" charset="0"/>
                <a:cs typeface="Arial" charset="0"/>
              </a:defRPr>
            </a:lvl6pPr>
            <a:lvl7pPr marL="2971800" indent="-228600" eaLnBrk="0" fontAlgn="base" hangingPunct="0">
              <a:spcBef>
                <a:spcPct val="0"/>
              </a:spcBef>
              <a:spcAft>
                <a:spcPct val="0"/>
              </a:spcAft>
              <a:defRPr sz="2000">
                <a:solidFill>
                  <a:schemeClr val="tx2"/>
                </a:solidFill>
                <a:latin typeface="Arial" charset="0"/>
                <a:ea typeface="Arial" charset="0"/>
                <a:cs typeface="Arial" charset="0"/>
              </a:defRPr>
            </a:lvl7pPr>
            <a:lvl8pPr marL="3429000" indent="-228600" eaLnBrk="0" fontAlgn="base" hangingPunct="0">
              <a:spcBef>
                <a:spcPct val="0"/>
              </a:spcBef>
              <a:spcAft>
                <a:spcPct val="0"/>
              </a:spcAft>
              <a:defRPr sz="2000">
                <a:solidFill>
                  <a:schemeClr val="tx2"/>
                </a:solidFill>
                <a:latin typeface="Arial" charset="0"/>
                <a:ea typeface="Arial" charset="0"/>
                <a:cs typeface="Arial" charset="0"/>
              </a:defRPr>
            </a:lvl8pPr>
            <a:lvl9pPr marL="3886200" indent="-228600" eaLnBrk="0" fontAlgn="base" hangingPunct="0">
              <a:spcBef>
                <a:spcPct val="0"/>
              </a:spcBef>
              <a:spcAft>
                <a:spcPct val="0"/>
              </a:spcAft>
              <a:defRPr sz="2000">
                <a:solidFill>
                  <a:schemeClr val="tx2"/>
                </a:solidFill>
                <a:latin typeface="Arial" charset="0"/>
                <a:ea typeface="Arial" charset="0"/>
                <a:cs typeface="Arial" charset="0"/>
              </a:defRPr>
            </a:lvl9pPr>
          </a:lstStyle>
          <a:p>
            <a:pPr eaLnBrk="1" hangingPunct="1"/>
            <a:r>
              <a:rPr lang="en-GB" altLang="en-US" sz="1000" b="1" dirty="0" err="1">
                <a:solidFill>
                  <a:schemeClr val="tx1"/>
                </a:solidFill>
              </a:rPr>
              <a:t>DBEmployee</a:t>
            </a:r>
            <a:endParaRPr lang="en-US" altLang="en-US" sz="1000" b="1" dirty="0">
              <a:solidFill>
                <a:schemeClr val="tx1"/>
              </a:solidFill>
            </a:endParaRPr>
          </a:p>
        </p:txBody>
      </p:sp>
      <p:graphicFrame>
        <p:nvGraphicFramePr>
          <p:cNvPr id="95476" name="Group 244"/>
          <p:cNvGraphicFramePr>
            <a:graphicFrameLocks noGrp="1"/>
          </p:cNvGraphicFramePr>
          <p:nvPr>
            <p:extLst>
              <p:ext uri="{D42A27DB-BD31-4B8C-83A1-F6EECF244321}">
                <p14:modId xmlns:p14="http://schemas.microsoft.com/office/powerpoint/2010/main" val="2180601824"/>
              </p:ext>
            </p:extLst>
          </p:nvPr>
        </p:nvGraphicFramePr>
        <p:xfrm>
          <a:off x="6484938" y="3757431"/>
          <a:ext cx="2743200" cy="1200151"/>
        </p:xfrm>
        <a:graphic>
          <a:graphicData uri="http://schemas.openxmlformats.org/drawingml/2006/table">
            <a:tbl>
              <a:tblPr/>
              <a:tblGrid>
                <a:gridCol w="762000">
                  <a:extLst>
                    <a:ext uri="{9D8B030D-6E8A-4147-A177-3AD203B41FA5}">
                      <a16:colId xmlns:a16="http://schemas.microsoft.com/office/drawing/2014/main" val="20000"/>
                    </a:ext>
                  </a:extLst>
                </a:gridCol>
                <a:gridCol w="10668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tblGrid>
              <a:tr h="304800">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0" u="sng" strike="noStrike" cap="none" normalizeH="0" baseline="0">
                          <a:ln>
                            <a:noFill/>
                          </a:ln>
                          <a:solidFill>
                            <a:schemeClr val="tx1"/>
                          </a:solidFill>
                          <a:effectLst/>
                          <a:latin typeface="Comic Sans MS" charset="0"/>
                          <a:ea typeface="Arial" charset="0"/>
                          <a:cs typeface="Arial" charset="0"/>
                        </a:rPr>
                        <a:t>pNum</a:t>
                      </a:r>
                      <a:endParaRPr kumimoji="0" lang="en-US" altLang="en-US" sz="1200" b="1" i="0" u="sng"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0" u="none" strike="noStrike" cap="none" normalizeH="0" baseline="0">
                          <a:ln>
                            <a:noFill/>
                          </a:ln>
                          <a:solidFill>
                            <a:schemeClr val="tx1"/>
                          </a:solidFill>
                          <a:effectLst/>
                          <a:latin typeface="Comic Sans MS" charset="0"/>
                          <a:ea typeface="Arial" charset="0"/>
                          <a:cs typeface="Arial" charset="0"/>
                        </a:rPr>
                        <a:t>pName</a:t>
                      </a:r>
                      <a:endParaRPr kumimoji="0" lang="en-US" altLang="en-US" sz="1200" b="1"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1" u="none" strike="noStrike" cap="none" normalizeH="0" baseline="0">
                          <a:ln>
                            <a:noFill/>
                          </a:ln>
                          <a:solidFill>
                            <a:schemeClr val="tx1"/>
                          </a:solidFill>
                          <a:effectLst/>
                          <a:latin typeface="Comic Sans MS" charset="0"/>
                          <a:ea typeface="Arial" charset="0"/>
                          <a:cs typeface="Arial" charset="0"/>
                        </a:rPr>
                        <a:t>pdNum</a:t>
                      </a:r>
                      <a:endParaRPr kumimoji="0" lang="en-US" altLang="en-US" sz="1200" b="1" i="1"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0"/>
                  </a:ext>
                </a:extLst>
              </a:tr>
              <a:tr h="311150">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Jupiter</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1"/>
                  </a:ext>
                </a:extLst>
              </a:tr>
              <a:tr h="309563">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4</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Mars</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2"/>
                  </a:ext>
                </a:extLst>
              </a:tr>
              <a:tr h="274638">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5</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Uranus</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732" marB="4573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3"/>
                  </a:ext>
                </a:extLst>
              </a:tr>
            </a:tbl>
          </a:graphicData>
        </a:graphic>
      </p:graphicFrame>
      <p:graphicFrame>
        <p:nvGraphicFramePr>
          <p:cNvPr id="95342" name="Group 110"/>
          <p:cNvGraphicFramePr>
            <a:graphicFrameLocks noGrp="1"/>
          </p:cNvGraphicFramePr>
          <p:nvPr>
            <p:extLst>
              <p:ext uri="{D42A27DB-BD31-4B8C-83A1-F6EECF244321}">
                <p14:modId xmlns:p14="http://schemas.microsoft.com/office/powerpoint/2010/main" val="3121193517"/>
              </p:ext>
            </p:extLst>
          </p:nvPr>
        </p:nvGraphicFramePr>
        <p:xfrm>
          <a:off x="4246563" y="5481455"/>
          <a:ext cx="3276600" cy="1104900"/>
        </p:xfrm>
        <a:graphic>
          <a:graphicData uri="http://schemas.openxmlformats.org/drawingml/2006/table">
            <a:tbl>
              <a:tblPr/>
              <a:tblGrid>
                <a:gridCol w="979487">
                  <a:extLst>
                    <a:ext uri="{9D8B030D-6E8A-4147-A177-3AD203B41FA5}">
                      <a16:colId xmlns:a16="http://schemas.microsoft.com/office/drawing/2014/main" val="20000"/>
                    </a:ext>
                  </a:extLst>
                </a:gridCol>
                <a:gridCol w="1044575">
                  <a:extLst>
                    <a:ext uri="{9D8B030D-6E8A-4147-A177-3AD203B41FA5}">
                      <a16:colId xmlns:a16="http://schemas.microsoft.com/office/drawing/2014/main" val="20001"/>
                    </a:ext>
                  </a:extLst>
                </a:gridCol>
                <a:gridCol w="1252538">
                  <a:extLst>
                    <a:ext uri="{9D8B030D-6E8A-4147-A177-3AD203B41FA5}">
                      <a16:colId xmlns:a16="http://schemas.microsoft.com/office/drawing/2014/main" val="20002"/>
                    </a:ext>
                  </a:extLst>
                </a:gridCol>
              </a:tblGrid>
              <a:tr h="368300">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1" u="sng" strike="noStrike" cap="none" normalizeH="0" baseline="0">
                          <a:ln>
                            <a:noFill/>
                          </a:ln>
                          <a:solidFill>
                            <a:schemeClr val="tx1"/>
                          </a:solidFill>
                          <a:effectLst/>
                          <a:latin typeface="Comic Sans MS" charset="0"/>
                          <a:ea typeface="Arial" charset="0"/>
                          <a:cs typeface="Arial" charset="0"/>
                        </a:rPr>
                        <a:t>dLinepNum</a:t>
                      </a:r>
                      <a:endParaRPr kumimoji="0" lang="en-US" altLang="en-US" sz="1200" b="1" i="1" u="sng" strike="noStrike" cap="none" normalizeH="0" baseline="0">
                        <a:ln>
                          <a:noFill/>
                        </a:ln>
                        <a:solidFill>
                          <a:schemeClr val="tx1"/>
                        </a:solidFill>
                        <a:effectLst/>
                        <a:latin typeface="Comic Sans MS" charset="0"/>
                        <a:ea typeface="Arial" charset="0"/>
                        <a:cs typeface="Arial" charset="0"/>
                      </a:endParaRPr>
                    </a:p>
                  </a:txBody>
                  <a:tcPr marL="91457" marR="91457" marT="45605" marB="4560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0" u="none" strike="noStrike" cap="none" normalizeH="0" baseline="0">
                          <a:ln>
                            <a:noFill/>
                          </a:ln>
                          <a:solidFill>
                            <a:schemeClr val="tx1"/>
                          </a:solidFill>
                          <a:effectLst/>
                          <a:latin typeface="Comic Sans MS" charset="0"/>
                          <a:ea typeface="Arial" charset="0"/>
                          <a:cs typeface="Arial" charset="0"/>
                        </a:rPr>
                        <a:t>dLineDate</a:t>
                      </a:r>
                      <a:endParaRPr kumimoji="0" lang="en-US" altLang="en-US" sz="1200" b="1" i="0" u="none" strike="noStrike" cap="none" normalizeH="0" baseline="0">
                        <a:ln>
                          <a:noFill/>
                        </a:ln>
                        <a:solidFill>
                          <a:schemeClr val="tx1"/>
                        </a:solidFill>
                        <a:effectLst/>
                        <a:latin typeface="Comic Sans MS" charset="0"/>
                        <a:ea typeface="Arial" charset="0"/>
                        <a:cs typeface="Arial" charset="0"/>
                      </a:endParaRPr>
                    </a:p>
                  </a:txBody>
                  <a:tcPr marL="91457" marR="91457" marT="45605" marB="4560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0" u="sng" strike="noStrike" cap="none" normalizeH="0" baseline="0">
                          <a:ln>
                            <a:noFill/>
                          </a:ln>
                          <a:solidFill>
                            <a:schemeClr val="tx1"/>
                          </a:solidFill>
                          <a:effectLst/>
                          <a:latin typeface="Comic Sans MS" charset="0"/>
                          <a:ea typeface="Arial" charset="0"/>
                          <a:cs typeface="Arial" charset="0"/>
                        </a:rPr>
                        <a:t>dLineType</a:t>
                      </a:r>
                      <a:endParaRPr kumimoji="0" lang="en-US" altLang="en-US" sz="1200" b="1" i="0" u="sng" strike="noStrike" cap="none" normalizeH="0" baseline="0">
                        <a:ln>
                          <a:noFill/>
                        </a:ln>
                        <a:solidFill>
                          <a:schemeClr val="tx1"/>
                        </a:solidFill>
                        <a:effectLst/>
                        <a:latin typeface="Comic Sans MS" charset="0"/>
                        <a:ea typeface="Arial" charset="0"/>
                        <a:cs typeface="Arial" charset="0"/>
                      </a:endParaRPr>
                    </a:p>
                  </a:txBody>
                  <a:tcPr marL="91457" marR="91457" marT="45605" marB="4560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0"/>
                  </a:ext>
                </a:extLst>
              </a:tr>
              <a:tr h="368300">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123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L="91457" marR="91457" marT="45605" marB="4560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01/04/2013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L="91457" marR="91457" marT="45605" marB="4560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Final</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L="91457" marR="91457" marT="45605" marB="4560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1"/>
                  </a:ext>
                </a:extLst>
              </a:tr>
              <a:tr h="368300">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dirty="0">
                          <a:ln>
                            <a:noFill/>
                          </a:ln>
                          <a:solidFill>
                            <a:schemeClr val="tx1"/>
                          </a:solidFill>
                          <a:effectLst/>
                          <a:latin typeface="Comic Sans MS" charset="0"/>
                          <a:ea typeface="Arial" charset="0"/>
                          <a:cs typeface="Arial" charset="0"/>
                        </a:rPr>
                        <a:t>124</a:t>
                      </a:r>
                      <a:endParaRPr kumimoji="0" lang="en-US" altLang="en-US" sz="1200" b="0" i="0" u="none" strike="noStrike" cap="none" normalizeH="0" baseline="0" dirty="0">
                        <a:ln>
                          <a:noFill/>
                        </a:ln>
                        <a:solidFill>
                          <a:schemeClr val="tx1"/>
                        </a:solidFill>
                        <a:effectLst/>
                        <a:latin typeface="Comic Sans MS" charset="0"/>
                        <a:ea typeface="Arial" charset="0"/>
                        <a:cs typeface="Arial" charset="0"/>
                      </a:endParaRPr>
                    </a:p>
                  </a:txBody>
                  <a:tcPr marL="91457" marR="91457" marT="45605" marB="45605"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01/02/2013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L="91457" marR="91457" marT="45605" marB="4560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dirty="0">
                          <a:ln>
                            <a:noFill/>
                          </a:ln>
                          <a:solidFill>
                            <a:schemeClr val="tx1"/>
                          </a:solidFill>
                          <a:effectLst/>
                          <a:latin typeface="Comic Sans MS" charset="0"/>
                          <a:ea typeface="Arial" charset="0"/>
                          <a:cs typeface="Arial" charset="0"/>
                        </a:rPr>
                        <a:t>Intermediate</a:t>
                      </a:r>
                      <a:endParaRPr kumimoji="0" lang="en-US" altLang="en-US" sz="1200" b="0" i="0" u="none" strike="noStrike" cap="none" normalizeH="0" baseline="0" dirty="0">
                        <a:ln>
                          <a:noFill/>
                        </a:ln>
                        <a:solidFill>
                          <a:schemeClr val="tx1"/>
                        </a:solidFill>
                        <a:effectLst/>
                        <a:latin typeface="Comic Sans MS" charset="0"/>
                        <a:ea typeface="Arial" charset="0"/>
                        <a:cs typeface="Arial" charset="0"/>
                      </a:endParaRPr>
                    </a:p>
                  </a:txBody>
                  <a:tcPr marL="91457" marR="91457" marT="45605" marB="45605"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2"/>
                  </a:ext>
                </a:extLst>
              </a:tr>
            </a:tbl>
          </a:graphicData>
        </a:graphic>
      </p:graphicFrame>
      <p:graphicFrame>
        <p:nvGraphicFramePr>
          <p:cNvPr id="95368" name="Group 136"/>
          <p:cNvGraphicFramePr>
            <a:graphicFrameLocks noGrp="1"/>
          </p:cNvGraphicFramePr>
          <p:nvPr>
            <p:extLst>
              <p:ext uri="{D42A27DB-BD31-4B8C-83A1-F6EECF244321}">
                <p14:modId xmlns:p14="http://schemas.microsoft.com/office/powerpoint/2010/main" val="2007229192"/>
              </p:ext>
            </p:extLst>
          </p:nvPr>
        </p:nvGraphicFramePr>
        <p:xfrm>
          <a:off x="7848600" y="5414780"/>
          <a:ext cx="2362200" cy="1235076"/>
        </p:xfrm>
        <a:graphic>
          <a:graphicData uri="http://schemas.openxmlformats.org/drawingml/2006/table">
            <a:tbl>
              <a:tblPr/>
              <a:tblGrid>
                <a:gridCol w="617538">
                  <a:extLst>
                    <a:ext uri="{9D8B030D-6E8A-4147-A177-3AD203B41FA5}">
                      <a16:colId xmlns:a16="http://schemas.microsoft.com/office/drawing/2014/main" val="20000"/>
                    </a:ext>
                  </a:extLst>
                </a:gridCol>
                <a:gridCol w="914400">
                  <a:extLst>
                    <a:ext uri="{9D8B030D-6E8A-4147-A177-3AD203B41FA5}">
                      <a16:colId xmlns:a16="http://schemas.microsoft.com/office/drawing/2014/main" val="20001"/>
                    </a:ext>
                  </a:extLst>
                </a:gridCol>
                <a:gridCol w="830262">
                  <a:extLst>
                    <a:ext uri="{9D8B030D-6E8A-4147-A177-3AD203B41FA5}">
                      <a16:colId xmlns:a16="http://schemas.microsoft.com/office/drawing/2014/main" val="20002"/>
                    </a:ext>
                  </a:extLst>
                </a:gridCol>
              </a:tblGrid>
              <a:tr h="304800">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1" u="sng" strike="noStrike" cap="none" normalizeH="0" baseline="0">
                          <a:ln>
                            <a:noFill/>
                          </a:ln>
                          <a:solidFill>
                            <a:schemeClr val="tx1"/>
                          </a:solidFill>
                          <a:effectLst/>
                          <a:latin typeface="Comic Sans MS" charset="0"/>
                          <a:ea typeface="Arial" charset="0"/>
                          <a:cs typeface="Arial" charset="0"/>
                        </a:rPr>
                        <a:t>wssn</a:t>
                      </a:r>
                      <a:endParaRPr kumimoji="0" lang="en-US" altLang="en-US" sz="1200" b="1" i="1" u="sng" strike="noStrike" cap="none" normalizeH="0" baseline="0">
                        <a:ln>
                          <a:noFill/>
                        </a:ln>
                        <a:solidFill>
                          <a:schemeClr val="tx1"/>
                        </a:solidFill>
                        <a:effectLst/>
                        <a:latin typeface="Comic Sans MS" charset="0"/>
                        <a:ea typeface="Arial" charset="0"/>
                        <a:cs typeface="Arial"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1" u="sng" strike="noStrike" cap="none" normalizeH="0" baseline="0">
                          <a:ln>
                            <a:noFill/>
                          </a:ln>
                          <a:solidFill>
                            <a:schemeClr val="tx1"/>
                          </a:solidFill>
                          <a:effectLst/>
                          <a:latin typeface="Comic Sans MS" charset="0"/>
                          <a:ea typeface="Arial" charset="0"/>
                          <a:cs typeface="Arial" charset="0"/>
                        </a:rPr>
                        <a:t>wpNum</a:t>
                      </a:r>
                      <a:endParaRPr kumimoji="0" lang="en-US" altLang="en-US" sz="1200" b="1" i="1" u="sng" strike="noStrike" cap="none" normalizeH="0" baseline="0">
                        <a:ln>
                          <a:noFill/>
                        </a:ln>
                        <a:solidFill>
                          <a:schemeClr val="tx1"/>
                        </a:solidFill>
                        <a:effectLst/>
                        <a:latin typeface="Comic Sans MS" charset="0"/>
                        <a:ea typeface="Arial" charset="0"/>
                        <a:cs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0" u="none" strike="noStrike" cap="none" normalizeH="0" baseline="0">
                          <a:ln>
                            <a:noFill/>
                          </a:ln>
                          <a:solidFill>
                            <a:schemeClr val="tx1"/>
                          </a:solidFill>
                          <a:effectLst/>
                          <a:latin typeface="Comic Sans MS" charset="0"/>
                          <a:ea typeface="Arial" charset="0"/>
                          <a:cs typeface="Arial" charset="0"/>
                        </a:rPr>
                        <a:t>hours</a:t>
                      </a:r>
                      <a:endParaRPr kumimoji="0" lang="en-US" altLang="en-US" sz="1200" b="1" i="0" u="none" strike="noStrike" cap="none" normalizeH="0" baseline="0">
                        <a:ln>
                          <a:noFill/>
                        </a:ln>
                        <a:solidFill>
                          <a:schemeClr val="tx1"/>
                        </a:solidFill>
                        <a:effectLst/>
                        <a:latin typeface="Comic Sans MS" charset="0"/>
                        <a:ea typeface="Arial" charset="0"/>
                        <a:cs typeface="Arial"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0"/>
                  </a:ext>
                </a:extLst>
              </a:tr>
              <a:tr h="311150">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123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5</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1"/>
                  </a:ext>
                </a:extLst>
              </a:tr>
              <a:tr h="309563">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123</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4</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20</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2"/>
                  </a:ext>
                </a:extLst>
              </a:tr>
              <a:tr h="309563">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122</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4</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10</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3"/>
                  </a:ext>
                </a:extLst>
              </a:tr>
            </a:tbl>
          </a:graphicData>
        </a:graphic>
      </p:graphicFrame>
      <p:graphicFrame>
        <p:nvGraphicFramePr>
          <p:cNvPr id="95480" name="Group 248"/>
          <p:cNvGraphicFramePr>
            <a:graphicFrameLocks noGrp="1"/>
          </p:cNvGraphicFramePr>
          <p:nvPr>
            <p:extLst>
              <p:ext uri="{D42A27DB-BD31-4B8C-83A1-F6EECF244321}">
                <p14:modId xmlns:p14="http://schemas.microsoft.com/office/powerpoint/2010/main" val="930347391"/>
              </p:ext>
            </p:extLst>
          </p:nvPr>
        </p:nvGraphicFramePr>
        <p:xfrm>
          <a:off x="2243138" y="1985484"/>
          <a:ext cx="6805612" cy="1237159"/>
        </p:xfrm>
        <a:graphic>
          <a:graphicData uri="http://schemas.openxmlformats.org/drawingml/2006/table">
            <a:tbl>
              <a:tblPr/>
              <a:tblGrid>
                <a:gridCol w="755650">
                  <a:extLst>
                    <a:ext uri="{9D8B030D-6E8A-4147-A177-3AD203B41FA5}">
                      <a16:colId xmlns:a16="http://schemas.microsoft.com/office/drawing/2014/main" val="20000"/>
                    </a:ext>
                  </a:extLst>
                </a:gridCol>
                <a:gridCol w="982662">
                  <a:extLst>
                    <a:ext uri="{9D8B030D-6E8A-4147-A177-3AD203B41FA5}">
                      <a16:colId xmlns:a16="http://schemas.microsoft.com/office/drawing/2014/main" val="20001"/>
                    </a:ext>
                  </a:extLst>
                </a:gridCol>
                <a:gridCol w="1058863">
                  <a:extLst>
                    <a:ext uri="{9D8B030D-6E8A-4147-A177-3AD203B41FA5}">
                      <a16:colId xmlns:a16="http://schemas.microsoft.com/office/drawing/2014/main" val="20002"/>
                    </a:ext>
                  </a:extLst>
                </a:gridCol>
                <a:gridCol w="1128712">
                  <a:extLst>
                    <a:ext uri="{9D8B030D-6E8A-4147-A177-3AD203B41FA5}">
                      <a16:colId xmlns:a16="http://schemas.microsoft.com/office/drawing/2014/main" val="20003"/>
                    </a:ext>
                  </a:extLst>
                </a:gridCol>
                <a:gridCol w="719138">
                  <a:extLst>
                    <a:ext uri="{9D8B030D-6E8A-4147-A177-3AD203B41FA5}">
                      <a16:colId xmlns:a16="http://schemas.microsoft.com/office/drawing/2014/main" val="20004"/>
                    </a:ext>
                  </a:extLst>
                </a:gridCol>
                <a:gridCol w="865187">
                  <a:extLst>
                    <a:ext uri="{9D8B030D-6E8A-4147-A177-3AD203B41FA5}">
                      <a16:colId xmlns:a16="http://schemas.microsoft.com/office/drawing/2014/main" val="20005"/>
                    </a:ext>
                  </a:extLst>
                </a:gridCol>
                <a:gridCol w="574675">
                  <a:extLst>
                    <a:ext uri="{9D8B030D-6E8A-4147-A177-3AD203B41FA5}">
                      <a16:colId xmlns:a16="http://schemas.microsoft.com/office/drawing/2014/main" val="20006"/>
                    </a:ext>
                  </a:extLst>
                </a:gridCol>
                <a:gridCol w="720725">
                  <a:extLst>
                    <a:ext uri="{9D8B030D-6E8A-4147-A177-3AD203B41FA5}">
                      <a16:colId xmlns:a16="http://schemas.microsoft.com/office/drawing/2014/main" val="20007"/>
                    </a:ext>
                  </a:extLst>
                </a:gridCol>
              </a:tblGrid>
              <a:tr h="460375">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1" i="0" u="sng" strike="noStrike" cap="none" normalizeH="0" baseline="0">
                          <a:ln>
                            <a:noFill/>
                          </a:ln>
                          <a:solidFill>
                            <a:schemeClr val="tx1"/>
                          </a:solidFill>
                          <a:effectLst/>
                          <a:latin typeface="Comic Sans MS" charset="0"/>
                          <a:ea typeface="Arial" charset="0"/>
                          <a:cs typeface="Arial" charset="0"/>
                        </a:rPr>
                        <a:t>ssn</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1" i="0" u="none" strike="noStrike" cap="none" normalizeH="0" baseline="0">
                          <a:ln>
                            <a:noFill/>
                          </a:ln>
                          <a:solidFill>
                            <a:schemeClr val="tx1"/>
                          </a:solidFill>
                          <a:effectLst/>
                          <a:latin typeface="Comic Sans MS" charset="0"/>
                          <a:ea typeface="Arial" charset="0"/>
                          <a:cs typeface="Arial" charset="0"/>
                        </a:rPr>
                        <a:t>lastname</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1" i="0" u="none" strike="noStrike" cap="none" normalizeH="0" baseline="0">
                          <a:ln>
                            <a:noFill/>
                          </a:ln>
                          <a:solidFill>
                            <a:schemeClr val="tx1"/>
                          </a:solidFill>
                          <a:effectLst/>
                          <a:latin typeface="Comic Sans MS" charset="0"/>
                          <a:ea typeface="Arial" charset="0"/>
                          <a:cs typeface="Arial" charset="0"/>
                        </a:rPr>
                        <a:t>firstnames</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1" i="0" u="none" strike="noStrike" cap="none" normalizeH="0" baseline="0">
                          <a:ln>
                            <a:noFill/>
                          </a:ln>
                          <a:solidFill>
                            <a:schemeClr val="tx1"/>
                          </a:solidFill>
                          <a:effectLst/>
                          <a:latin typeface="Comic Sans MS" charset="0"/>
                          <a:ea typeface="Arial" charset="0"/>
                          <a:cs typeface="Arial" charset="0"/>
                        </a:rPr>
                        <a:t>dateOfBirth</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1" i="0" u="none" strike="noStrike" cap="none" normalizeH="0" baseline="0">
                          <a:ln>
                            <a:noFill/>
                          </a:ln>
                          <a:solidFill>
                            <a:schemeClr val="tx1"/>
                          </a:solidFill>
                          <a:effectLst/>
                          <a:latin typeface="Comic Sans MS" charset="0"/>
                          <a:ea typeface="Arial" charset="0"/>
                          <a:cs typeface="Arial" charset="0"/>
                        </a:rPr>
                        <a:t>gen</a:t>
                      </a:r>
                    </a:p>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1" i="0" u="none" strike="noStrike" cap="none" normalizeH="0" baseline="0">
                          <a:ln>
                            <a:noFill/>
                          </a:ln>
                          <a:solidFill>
                            <a:schemeClr val="tx1"/>
                          </a:solidFill>
                          <a:effectLst/>
                          <a:latin typeface="Comic Sans MS" charset="0"/>
                          <a:ea typeface="Arial" charset="0"/>
                          <a:cs typeface="Arial" charset="0"/>
                        </a:rPr>
                        <a:t>der</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1" i="0" u="none" strike="noStrike" cap="none" normalizeH="0" baseline="0">
                          <a:ln>
                            <a:noFill/>
                          </a:ln>
                          <a:solidFill>
                            <a:schemeClr val="tx1"/>
                          </a:solidFill>
                          <a:effectLst/>
                          <a:latin typeface="Comic Sans MS" charset="0"/>
                          <a:ea typeface="Arial" charset="0"/>
                          <a:cs typeface="Arial" charset="0"/>
                        </a:rPr>
                        <a:t>salary</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1" i="1" u="none" strike="noStrike" cap="none" normalizeH="0" baseline="0" dirty="0" err="1">
                          <a:ln>
                            <a:noFill/>
                          </a:ln>
                          <a:solidFill>
                            <a:schemeClr val="tx1"/>
                          </a:solidFill>
                          <a:effectLst/>
                          <a:latin typeface="Comic Sans MS" charset="0"/>
                          <a:ea typeface="Arial" charset="0"/>
                          <a:cs typeface="Arial" charset="0"/>
                        </a:rPr>
                        <a:t>emp</a:t>
                      </a:r>
                      <a:br>
                        <a:rPr kumimoji="0" lang="en-GB" altLang="en-US" sz="1100" b="1" i="1" u="none" strike="noStrike" cap="none" normalizeH="0" baseline="0" dirty="0">
                          <a:ln>
                            <a:noFill/>
                          </a:ln>
                          <a:solidFill>
                            <a:schemeClr val="tx1"/>
                          </a:solidFill>
                          <a:effectLst/>
                          <a:latin typeface="Comic Sans MS" charset="0"/>
                          <a:ea typeface="Arial" charset="0"/>
                          <a:cs typeface="Arial" charset="0"/>
                        </a:rPr>
                      </a:br>
                      <a:r>
                        <a:rPr kumimoji="0" lang="en-GB" altLang="en-US" sz="1100" b="1" i="1" u="none" strike="noStrike" cap="none" normalizeH="0" baseline="0" dirty="0" err="1">
                          <a:ln>
                            <a:noFill/>
                          </a:ln>
                          <a:solidFill>
                            <a:schemeClr val="tx1"/>
                          </a:solidFill>
                          <a:effectLst/>
                          <a:latin typeface="Comic Sans MS" charset="0"/>
                          <a:ea typeface="Arial" charset="0"/>
                          <a:cs typeface="Arial" charset="0"/>
                        </a:rPr>
                        <a:t>dNum</a:t>
                      </a:r>
                      <a:endParaRPr kumimoji="0" lang="en-GB" altLang="en-US" sz="1100" b="1" i="1" u="none" strike="noStrike" cap="none" normalizeH="0" baseline="0" dirty="0">
                        <a:ln>
                          <a:noFill/>
                        </a:ln>
                        <a:solidFill>
                          <a:schemeClr val="tx1"/>
                        </a:solidFill>
                        <a:effectLst/>
                        <a:latin typeface="Comic Sans MS" charset="0"/>
                        <a:ea typeface="Arial" charset="0"/>
                        <a:cs typeface="Arial" charset="0"/>
                      </a:endParaRP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1" i="1" u="none" strike="noStrike" cap="none" normalizeH="0" baseline="0">
                          <a:ln>
                            <a:noFill/>
                          </a:ln>
                          <a:solidFill>
                            <a:schemeClr val="tx1"/>
                          </a:solidFill>
                          <a:effectLst/>
                          <a:latin typeface="Comic Sans MS" charset="0"/>
                          <a:ea typeface="Arial" charset="0"/>
                          <a:cs typeface="Arial" charset="0"/>
                        </a:rPr>
                        <a:t>supssn</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0"/>
                  </a:ext>
                </a:extLst>
              </a:tr>
              <a:tr h="258763">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123</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Smith</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Gordon</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12/02/1953</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M</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25000</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1</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124</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1"/>
                  </a:ext>
                </a:extLst>
              </a:tr>
              <a:tr h="258763">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122</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dirty="0">
                          <a:ln>
                            <a:noFill/>
                          </a:ln>
                          <a:solidFill>
                            <a:schemeClr val="tx1"/>
                          </a:solidFill>
                          <a:effectLst/>
                          <a:latin typeface="Comic Sans MS" charset="0"/>
                          <a:ea typeface="Arial" charset="0"/>
                          <a:cs typeface="Arial" charset="0"/>
                        </a:rPr>
                        <a:t>Brown</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dirty="0">
                          <a:ln>
                            <a:noFill/>
                          </a:ln>
                          <a:solidFill>
                            <a:schemeClr val="tx1"/>
                          </a:solidFill>
                          <a:effectLst/>
                          <a:latin typeface="Comic Sans MS" charset="0"/>
                          <a:ea typeface="Arial" charset="0"/>
                          <a:cs typeface="Arial" charset="0"/>
                        </a:rPr>
                        <a:t>Fiona</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24/05/1980</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dirty="0">
                          <a:ln>
                            <a:noFill/>
                          </a:ln>
                          <a:solidFill>
                            <a:schemeClr val="tx1"/>
                          </a:solidFill>
                          <a:effectLst/>
                          <a:latin typeface="Comic Sans MS" charset="0"/>
                          <a:ea typeface="Arial" charset="0"/>
                          <a:cs typeface="Arial" charset="0"/>
                        </a:rPr>
                        <a:t>F</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30000</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1</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123</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2"/>
                  </a:ext>
                </a:extLst>
              </a:tr>
              <a:tr h="258763">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124</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Johnson</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Keith</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01/07/1974</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M</a:t>
                      </a:r>
                    </a:p>
                  </a:txBody>
                  <a:tcPr marL="91441" marR="91441" marT="45644" marB="45644"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28000</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100" b="0" i="0" u="none" strike="noStrike" cap="none" normalizeH="0" baseline="0">
                          <a:ln>
                            <a:noFill/>
                          </a:ln>
                          <a:solidFill>
                            <a:schemeClr val="tx1"/>
                          </a:solidFill>
                          <a:effectLst/>
                          <a:latin typeface="Comic Sans MS" charset="0"/>
                          <a:ea typeface="Arial" charset="0"/>
                          <a:cs typeface="Arial" charset="0"/>
                        </a:rPr>
                        <a:t>2</a:t>
                      </a: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endParaRPr kumimoji="0" lang="en-US" altLang="en-US" sz="1100" b="0" i="0" u="none" strike="noStrike" cap="none" normalizeH="0" baseline="0" dirty="0">
                        <a:ln>
                          <a:noFill/>
                        </a:ln>
                        <a:solidFill>
                          <a:schemeClr val="tx1"/>
                        </a:solidFill>
                        <a:effectLst/>
                        <a:latin typeface="Comic Sans MS" charset="0"/>
                        <a:ea typeface="Arial" charset="0"/>
                        <a:cs typeface="Arial" charset="0"/>
                      </a:endParaRPr>
                    </a:p>
                  </a:txBody>
                  <a:tcPr marL="91441" marR="91441" marT="45644" marB="4564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3"/>
                  </a:ext>
                </a:extLst>
              </a:tr>
            </a:tbl>
          </a:graphicData>
        </a:graphic>
      </p:graphicFrame>
      <p:graphicFrame>
        <p:nvGraphicFramePr>
          <p:cNvPr id="95519" name="Group 287"/>
          <p:cNvGraphicFramePr>
            <a:graphicFrameLocks noGrp="1"/>
          </p:cNvGraphicFramePr>
          <p:nvPr>
            <p:extLst>
              <p:ext uri="{D42A27DB-BD31-4B8C-83A1-F6EECF244321}">
                <p14:modId xmlns:p14="http://schemas.microsoft.com/office/powerpoint/2010/main" val="659108608"/>
              </p:ext>
            </p:extLst>
          </p:nvPr>
        </p:nvGraphicFramePr>
        <p:xfrm>
          <a:off x="2341564" y="5479868"/>
          <a:ext cx="1703387" cy="1098552"/>
        </p:xfrm>
        <a:graphic>
          <a:graphicData uri="http://schemas.openxmlformats.org/drawingml/2006/table">
            <a:tbl>
              <a:tblPr/>
              <a:tblGrid>
                <a:gridCol w="768350">
                  <a:extLst>
                    <a:ext uri="{9D8B030D-6E8A-4147-A177-3AD203B41FA5}">
                      <a16:colId xmlns:a16="http://schemas.microsoft.com/office/drawing/2014/main" val="20000"/>
                    </a:ext>
                  </a:extLst>
                </a:gridCol>
                <a:gridCol w="935037">
                  <a:extLst>
                    <a:ext uri="{9D8B030D-6E8A-4147-A177-3AD203B41FA5}">
                      <a16:colId xmlns:a16="http://schemas.microsoft.com/office/drawing/2014/main" val="20001"/>
                    </a:ext>
                  </a:extLst>
                </a:gridCol>
              </a:tblGrid>
              <a:tr h="274638">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1" u="sng" strike="noStrike" cap="none" normalizeH="0" baseline="0">
                          <a:ln>
                            <a:noFill/>
                          </a:ln>
                          <a:solidFill>
                            <a:schemeClr val="tx1"/>
                          </a:solidFill>
                          <a:effectLst/>
                          <a:latin typeface="Comic Sans MS" charset="0"/>
                          <a:ea typeface="Arial" charset="0"/>
                          <a:cs typeface="Arial" charset="0"/>
                        </a:rPr>
                        <a:t>ldNum</a:t>
                      </a:r>
                      <a:endParaRPr kumimoji="0" lang="en-US" altLang="en-US" sz="1200" b="1" i="1" u="sng" strike="noStrike" cap="none" normalizeH="0" baseline="0">
                        <a:ln>
                          <a:noFill/>
                        </a:ln>
                        <a:solidFill>
                          <a:schemeClr val="tx1"/>
                        </a:solidFill>
                        <a:effectLst/>
                        <a:latin typeface="Comic Sans MS" charset="0"/>
                        <a:ea typeface="Arial" charset="0"/>
                        <a:cs typeface="Arial" charset="0"/>
                      </a:endParaRPr>
                    </a:p>
                  </a:txBody>
                  <a:tcPr marT="45681" marB="4568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1" i="1" u="sng" strike="noStrike" cap="none" normalizeH="0" baseline="0">
                          <a:ln>
                            <a:noFill/>
                          </a:ln>
                          <a:solidFill>
                            <a:schemeClr val="tx1"/>
                          </a:solidFill>
                          <a:effectLst/>
                          <a:latin typeface="Comic Sans MS" charset="0"/>
                          <a:ea typeface="Arial" charset="0"/>
                          <a:cs typeface="Arial" charset="0"/>
                        </a:rPr>
                        <a:t>loc</a:t>
                      </a:r>
                      <a:endParaRPr kumimoji="0" lang="en-US" altLang="en-US" sz="1200" b="1" i="1" u="sng" strike="noStrike" cap="none" normalizeH="0" baseline="0">
                        <a:ln>
                          <a:noFill/>
                        </a:ln>
                        <a:solidFill>
                          <a:schemeClr val="tx1"/>
                        </a:solidFill>
                        <a:effectLst/>
                        <a:latin typeface="Comic Sans MS" charset="0"/>
                        <a:ea typeface="Arial" charset="0"/>
                        <a:cs typeface="Arial" charset="0"/>
                      </a:endParaRPr>
                    </a:p>
                  </a:txBody>
                  <a:tcPr marT="45681" marB="4568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0"/>
                  </a:ext>
                </a:extLst>
              </a:tr>
              <a:tr h="274638">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81" marB="4568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Hillhead</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81" marB="4568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1"/>
                  </a:ext>
                </a:extLst>
              </a:tr>
              <a:tr h="274638">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1</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81" marB="4568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Overton</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81" marB="4568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2"/>
                  </a:ext>
                </a:extLst>
              </a:tr>
              <a:tr h="274638">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2</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81" marB="4568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lvl1pPr eaLnBrk="0" hangingPunct="0">
                        <a:spcBef>
                          <a:spcPct val="20000"/>
                        </a:spcBef>
                        <a:buClr>
                          <a:schemeClr val="tx1"/>
                        </a:buClr>
                        <a:buSzPct val="80000"/>
                        <a:defRPr sz="2400">
                          <a:solidFill>
                            <a:schemeClr val="tx1"/>
                          </a:solidFill>
                          <a:latin typeface="Comic Sans MS" charset="0"/>
                          <a:ea typeface="Arial" charset="0"/>
                          <a:cs typeface="Arial" charset="0"/>
                        </a:defRPr>
                      </a:lvl1pPr>
                      <a:lvl2pPr marL="742950" indent="-285750" eaLnBrk="0" hangingPunct="0">
                        <a:spcBef>
                          <a:spcPct val="20000"/>
                        </a:spcBef>
                        <a:buClr>
                          <a:schemeClr val="tx1"/>
                        </a:buClr>
                        <a:buSzPct val="70000"/>
                        <a:defRPr sz="2000">
                          <a:solidFill>
                            <a:schemeClr val="tx1"/>
                          </a:solidFill>
                          <a:latin typeface="Comic Sans MS" charset="0"/>
                          <a:ea typeface="Arial" charset="0"/>
                          <a:cs typeface="Arial" charset="0"/>
                        </a:defRPr>
                      </a:lvl2pPr>
                      <a:lvl3pPr marL="1143000" indent="-228600" eaLnBrk="0" hangingPunct="0">
                        <a:spcBef>
                          <a:spcPct val="20000"/>
                        </a:spcBef>
                        <a:buClr>
                          <a:schemeClr val="tx1"/>
                        </a:buClr>
                        <a:buSzPct val="65000"/>
                        <a:defRPr sz="2000">
                          <a:solidFill>
                            <a:schemeClr val="tx1"/>
                          </a:solidFill>
                          <a:latin typeface="Comic Sans MS" charset="0"/>
                          <a:ea typeface="Arial" charset="0"/>
                          <a:cs typeface="Arial" charset="0"/>
                        </a:defRPr>
                      </a:lvl3pPr>
                      <a:lvl4pPr marL="1600200" indent="-228600" eaLnBrk="0" hangingPunct="0">
                        <a:spcBef>
                          <a:spcPct val="20000"/>
                        </a:spcBef>
                        <a:buClr>
                          <a:schemeClr val="tx1"/>
                        </a:buClr>
                        <a:buSzPct val="60000"/>
                        <a:defRPr>
                          <a:solidFill>
                            <a:schemeClr val="tx1"/>
                          </a:solidFill>
                          <a:latin typeface="Comic Sans MS" charset="0"/>
                          <a:ea typeface="Arial" charset="0"/>
                          <a:cs typeface="Arial" charset="0"/>
                        </a:defRPr>
                      </a:lvl4pPr>
                      <a:lvl5pPr marL="2057400" indent="-228600" eaLnBrk="0" hangingPunct="0">
                        <a:spcBef>
                          <a:spcPct val="20000"/>
                        </a:spcBef>
                        <a:buClr>
                          <a:schemeClr val="tx1"/>
                        </a:buClr>
                        <a:buSzPct val="40000"/>
                        <a:buFont typeface="Wingdings" charset="2"/>
                        <a:defRPr>
                          <a:solidFill>
                            <a:schemeClr val="tx1"/>
                          </a:solidFill>
                          <a:latin typeface="Comic Sans MS" charset="0"/>
                          <a:ea typeface="Arial" charset="0"/>
                          <a:cs typeface="Arial" charset="0"/>
                        </a:defRPr>
                      </a:lvl5pPr>
                      <a:lvl6pPr marL="25146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6pPr>
                      <a:lvl7pPr marL="29718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7pPr>
                      <a:lvl8pPr marL="34290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8pPr>
                      <a:lvl9pPr marL="3886200" indent="-228600" eaLnBrk="0" fontAlgn="base" hangingPunct="0">
                        <a:spcBef>
                          <a:spcPct val="20000"/>
                        </a:spcBef>
                        <a:spcAft>
                          <a:spcPct val="0"/>
                        </a:spcAft>
                        <a:buClr>
                          <a:schemeClr val="tx1"/>
                        </a:buClr>
                        <a:buSzPct val="40000"/>
                        <a:buFont typeface="Wingdings" charset="2"/>
                        <a:defRPr>
                          <a:solidFill>
                            <a:schemeClr val="tx1"/>
                          </a:solidFill>
                          <a:latin typeface="Comic Sans MS" charset="0"/>
                          <a:ea typeface="Arial" charset="0"/>
                          <a:cs typeface="Arial" charset="0"/>
                        </a:defRPr>
                      </a:lvl9p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altLang="en-US" sz="1200" b="0" i="0" u="none" strike="noStrike" cap="none" normalizeH="0" baseline="0">
                          <a:ln>
                            <a:noFill/>
                          </a:ln>
                          <a:solidFill>
                            <a:schemeClr val="tx1"/>
                          </a:solidFill>
                          <a:effectLst/>
                          <a:latin typeface="Comic Sans MS" charset="0"/>
                          <a:ea typeface="Arial" charset="0"/>
                          <a:cs typeface="Arial" charset="0"/>
                        </a:rPr>
                        <a:t>Overton</a:t>
                      </a:r>
                      <a:endParaRPr kumimoji="0" lang="en-US" altLang="en-US" sz="1200" b="0" i="0" u="none" strike="noStrike" cap="none" normalizeH="0" baseline="0">
                        <a:ln>
                          <a:noFill/>
                        </a:ln>
                        <a:solidFill>
                          <a:schemeClr val="tx1"/>
                        </a:solidFill>
                        <a:effectLst/>
                        <a:latin typeface="Comic Sans MS" charset="0"/>
                        <a:ea typeface="Arial" charset="0"/>
                        <a:cs typeface="Arial" charset="0"/>
                      </a:endParaRPr>
                    </a:p>
                  </a:txBody>
                  <a:tcPr marT="45681" marB="4568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3"/>
                  </a:ext>
                </a:extLst>
              </a:tr>
            </a:tbl>
          </a:graphicData>
        </a:graphic>
      </p:graphicFrame>
      <p:sp>
        <p:nvSpPr>
          <p:cNvPr id="38046" name="Text Box 276"/>
          <p:cNvSpPr txBox="1">
            <a:spLocks noChangeArrowheads="1"/>
          </p:cNvSpPr>
          <p:nvPr/>
        </p:nvSpPr>
        <p:spPr bwMode="auto">
          <a:xfrm>
            <a:off x="2382839" y="5211581"/>
            <a:ext cx="90441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2"/>
                </a:solidFill>
                <a:latin typeface="Arial" charset="0"/>
                <a:ea typeface="Arial" charset="0"/>
                <a:cs typeface="Arial" charset="0"/>
              </a:defRPr>
            </a:lvl1pPr>
            <a:lvl2pPr marL="742950" indent="-285750" eaLnBrk="0" hangingPunct="0">
              <a:defRPr sz="2000">
                <a:solidFill>
                  <a:schemeClr val="tx2"/>
                </a:solidFill>
                <a:latin typeface="Arial" charset="0"/>
                <a:ea typeface="Arial" charset="0"/>
                <a:cs typeface="Arial" charset="0"/>
              </a:defRPr>
            </a:lvl2pPr>
            <a:lvl3pPr marL="1143000" indent="-228600" eaLnBrk="0" hangingPunct="0">
              <a:defRPr sz="2000">
                <a:solidFill>
                  <a:schemeClr val="tx2"/>
                </a:solidFill>
                <a:latin typeface="Arial" charset="0"/>
                <a:ea typeface="Arial" charset="0"/>
                <a:cs typeface="Arial" charset="0"/>
              </a:defRPr>
            </a:lvl3pPr>
            <a:lvl4pPr marL="1600200" indent="-228600" eaLnBrk="0" hangingPunct="0">
              <a:defRPr sz="2000">
                <a:solidFill>
                  <a:schemeClr val="tx2"/>
                </a:solidFill>
                <a:latin typeface="Arial" charset="0"/>
                <a:ea typeface="Arial" charset="0"/>
                <a:cs typeface="Arial" charset="0"/>
              </a:defRPr>
            </a:lvl4pPr>
            <a:lvl5pPr marL="2057400" indent="-228600" eaLnBrk="0" hangingPunct="0">
              <a:defRPr sz="2000">
                <a:solidFill>
                  <a:schemeClr val="tx2"/>
                </a:solidFill>
                <a:latin typeface="Arial" charset="0"/>
                <a:ea typeface="Arial" charset="0"/>
                <a:cs typeface="Arial" charset="0"/>
              </a:defRPr>
            </a:lvl5pPr>
            <a:lvl6pPr marL="2514600" indent="-228600" eaLnBrk="0" fontAlgn="base" hangingPunct="0">
              <a:spcBef>
                <a:spcPct val="0"/>
              </a:spcBef>
              <a:spcAft>
                <a:spcPct val="0"/>
              </a:spcAft>
              <a:defRPr sz="2000">
                <a:solidFill>
                  <a:schemeClr val="tx2"/>
                </a:solidFill>
                <a:latin typeface="Arial" charset="0"/>
                <a:ea typeface="Arial" charset="0"/>
                <a:cs typeface="Arial" charset="0"/>
              </a:defRPr>
            </a:lvl6pPr>
            <a:lvl7pPr marL="2971800" indent="-228600" eaLnBrk="0" fontAlgn="base" hangingPunct="0">
              <a:spcBef>
                <a:spcPct val="0"/>
              </a:spcBef>
              <a:spcAft>
                <a:spcPct val="0"/>
              </a:spcAft>
              <a:defRPr sz="2000">
                <a:solidFill>
                  <a:schemeClr val="tx2"/>
                </a:solidFill>
                <a:latin typeface="Arial" charset="0"/>
                <a:ea typeface="Arial" charset="0"/>
                <a:cs typeface="Arial" charset="0"/>
              </a:defRPr>
            </a:lvl7pPr>
            <a:lvl8pPr marL="3429000" indent="-228600" eaLnBrk="0" fontAlgn="base" hangingPunct="0">
              <a:spcBef>
                <a:spcPct val="0"/>
              </a:spcBef>
              <a:spcAft>
                <a:spcPct val="0"/>
              </a:spcAft>
              <a:defRPr sz="2000">
                <a:solidFill>
                  <a:schemeClr val="tx2"/>
                </a:solidFill>
                <a:latin typeface="Arial" charset="0"/>
                <a:ea typeface="Arial" charset="0"/>
                <a:cs typeface="Arial" charset="0"/>
              </a:defRPr>
            </a:lvl8pPr>
            <a:lvl9pPr marL="3886200" indent="-228600" eaLnBrk="0" fontAlgn="base" hangingPunct="0">
              <a:spcBef>
                <a:spcPct val="0"/>
              </a:spcBef>
              <a:spcAft>
                <a:spcPct val="0"/>
              </a:spcAft>
              <a:defRPr sz="2000">
                <a:solidFill>
                  <a:schemeClr val="tx2"/>
                </a:solidFill>
                <a:latin typeface="Arial" charset="0"/>
                <a:ea typeface="Arial" charset="0"/>
                <a:cs typeface="Arial" charset="0"/>
              </a:defRPr>
            </a:lvl9pPr>
          </a:lstStyle>
          <a:p>
            <a:pPr eaLnBrk="1" hangingPunct="1"/>
            <a:r>
              <a:rPr lang="en-GB" altLang="en-US" sz="1000" b="1" dirty="0" err="1">
                <a:solidFill>
                  <a:schemeClr val="tx1"/>
                </a:solidFill>
              </a:rPr>
              <a:t>DBLocation</a:t>
            </a:r>
            <a:endParaRPr lang="en-US" altLang="en-US" sz="1000" b="1" dirty="0">
              <a:solidFill>
                <a:schemeClr val="tx1"/>
              </a:solidFill>
            </a:endParaRPr>
          </a:p>
        </p:txBody>
      </p:sp>
      <p:cxnSp>
        <p:nvCxnSpPr>
          <p:cNvPr id="38047" name="Straight Arrow Connector 27"/>
          <p:cNvCxnSpPr>
            <a:cxnSpLocks noChangeShapeType="1"/>
          </p:cNvCxnSpPr>
          <p:nvPr/>
        </p:nvCxnSpPr>
        <p:spPr bwMode="auto">
          <a:xfrm>
            <a:off x="1992313" y="2046105"/>
            <a:ext cx="215900" cy="0"/>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8048" name="Straight Arrow Connector 47"/>
          <p:cNvCxnSpPr>
            <a:cxnSpLocks noChangeShapeType="1"/>
          </p:cNvCxnSpPr>
          <p:nvPr/>
        </p:nvCxnSpPr>
        <p:spPr bwMode="auto">
          <a:xfrm>
            <a:off x="7097713" y="3558994"/>
            <a:ext cx="0" cy="160337"/>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8049" name="Straight Arrow Connector 48"/>
          <p:cNvCxnSpPr>
            <a:cxnSpLocks noChangeShapeType="1"/>
          </p:cNvCxnSpPr>
          <p:nvPr/>
        </p:nvCxnSpPr>
        <p:spPr bwMode="auto">
          <a:xfrm flipH="1">
            <a:off x="2773363" y="3360258"/>
            <a:ext cx="874712" cy="473372"/>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8050" name="Straight Connector 33"/>
          <p:cNvCxnSpPr>
            <a:cxnSpLocks noChangeShapeType="1"/>
          </p:cNvCxnSpPr>
          <p:nvPr/>
        </p:nvCxnSpPr>
        <p:spPr bwMode="auto">
          <a:xfrm>
            <a:off x="3648075" y="3360258"/>
            <a:ext cx="5570538"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51" name="Straight Connector 52"/>
          <p:cNvCxnSpPr>
            <a:cxnSpLocks noChangeShapeType="1"/>
          </p:cNvCxnSpPr>
          <p:nvPr/>
        </p:nvCxnSpPr>
        <p:spPr bwMode="auto">
          <a:xfrm flipV="1">
            <a:off x="1992313" y="2046105"/>
            <a:ext cx="0" cy="475615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52" name="Straight Connector 61"/>
          <p:cNvCxnSpPr>
            <a:cxnSpLocks noChangeShapeType="1"/>
          </p:cNvCxnSpPr>
          <p:nvPr/>
        </p:nvCxnSpPr>
        <p:spPr bwMode="auto">
          <a:xfrm flipV="1">
            <a:off x="8975725" y="5132206"/>
            <a:ext cx="0" cy="3032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53" name="Straight Connector 66"/>
          <p:cNvCxnSpPr>
            <a:cxnSpLocks noChangeShapeType="1"/>
          </p:cNvCxnSpPr>
          <p:nvPr/>
        </p:nvCxnSpPr>
        <p:spPr bwMode="auto">
          <a:xfrm>
            <a:off x="7696201" y="5505268"/>
            <a:ext cx="200025"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54" name="Straight Connector 68"/>
          <p:cNvCxnSpPr>
            <a:cxnSpLocks noChangeShapeType="1"/>
          </p:cNvCxnSpPr>
          <p:nvPr/>
        </p:nvCxnSpPr>
        <p:spPr bwMode="auto">
          <a:xfrm flipV="1">
            <a:off x="9493250" y="3558994"/>
            <a:ext cx="0" cy="15906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55" name="Straight Arrow Connector 77"/>
          <p:cNvCxnSpPr>
            <a:cxnSpLocks noChangeShapeType="1"/>
          </p:cNvCxnSpPr>
          <p:nvPr/>
        </p:nvCxnSpPr>
        <p:spPr bwMode="auto">
          <a:xfrm>
            <a:off x="2898775" y="1808731"/>
            <a:ext cx="0" cy="188913"/>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8056" name="Straight Connector 78"/>
          <p:cNvCxnSpPr>
            <a:cxnSpLocks noChangeShapeType="1"/>
          </p:cNvCxnSpPr>
          <p:nvPr/>
        </p:nvCxnSpPr>
        <p:spPr bwMode="auto">
          <a:xfrm>
            <a:off x="2898776" y="1838893"/>
            <a:ext cx="5789613"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57" name="Straight Connector 80"/>
          <p:cNvCxnSpPr>
            <a:cxnSpLocks noChangeShapeType="1"/>
          </p:cNvCxnSpPr>
          <p:nvPr/>
        </p:nvCxnSpPr>
        <p:spPr bwMode="auto">
          <a:xfrm flipV="1">
            <a:off x="8688388" y="1838893"/>
            <a:ext cx="0" cy="18514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58" name="Straight Connector 96"/>
          <p:cNvCxnSpPr>
            <a:cxnSpLocks noChangeShapeType="1"/>
          </p:cNvCxnSpPr>
          <p:nvPr/>
        </p:nvCxnSpPr>
        <p:spPr bwMode="auto">
          <a:xfrm flipV="1">
            <a:off x="5045075" y="5157606"/>
            <a:ext cx="6350" cy="309563"/>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38059" name="Straight Connector 97"/>
          <p:cNvCxnSpPr>
            <a:cxnSpLocks noChangeShapeType="1"/>
          </p:cNvCxnSpPr>
          <p:nvPr/>
        </p:nvCxnSpPr>
        <p:spPr bwMode="auto">
          <a:xfrm flipV="1">
            <a:off x="5051426" y="5046481"/>
            <a:ext cx="1249363" cy="11112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38060" name="Straight Connector 101"/>
          <p:cNvCxnSpPr>
            <a:cxnSpLocks noChangeShapeType="1"/>
          </p:cNvCxnSpPr>
          <p:nvPr/>
        </p:nvCxnSpPr>
        <p:spPr bwMode="auto">
          <a:xfrm flipV="1">
            <a:off x="6296025" y="3968569"/>
            <a:ext cx="0" cy="1082675"/>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38061" name="Straight Arrow Connector 103"/>
          <p:cNvCxnSpPr>
            <a:cxnSpLocks noChangeShapeType="1"/>
          </p:cNvCxnSpPr>
          <p:nvPr/>
        </p:nvCxnSpPr>
        <p:spPr bwMode="auto">
          <a:xfrm flipV="1">
            <a:off x="6300788" y="3959044"/>
            <a:ext cx="201612" cy="9525"/>
          </a:xfrm>
          <a:prstGeom prst="straightConnector1">
            <a:avLst/>
          </a:prstGeom>
          <a:noFill/>
          <a:ln w="19050">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8062" name="Straight Connector 107"/>
          <p:cNvCxnSpPr>
            <a:cxnSpLocks noChangeShapeType="1"/>
          </p:cNvCxnSpPr>
          <p:nvPr/>
        </p:nvCxnSpPr>
        <p:spPr bwMode="auto">
          <a:xfrm flipH="1" flipV="1">
            <a:off x="2105025" y="5622743"/>
            <a:ext cx="1841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38063" name="Straight Arrow Connector 109"/>
          <p:cNvCxnSpPr>
            <a:cxnSpLocks noChangeShapeType="1"/>
          </p:cNvCxnSpPr>
          <p:nvPr/>
        </p:nvCxnSpPr>
        <p:spPr bwMode="auto">
          <a:xfrm>
            <a:off x="2047876" y="3974918"/>
            <a:ext cx="150813" cy="0"/>
          </a:xfrm>
          <a:prstGeom prst="straightConnector1">
            <a:avLst/>
          </a:prstGeom>
          <a:noFill/>
          <a:ln w="19050">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38064" name="Straight Connector 117"/>
          <p:cNvCxnSpPr>
            <a:cxnSpLocks noChangeShapeType="1"/>
          </p:cNvCxnSpPr>
          <p:nvPr/>
        </p:nvCxnSpPr>
        <p:spPr bwMode="auto">
          <a:xfrm flipH="1" flipV="1">
            <a:off x="2047875" y="3974919"/>
            <a:ext cx="57150" cy="163353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cxnSp>
      <p:cxnSp>
        <p:nvCxnSpPr>
          <p:cNvPr id="38065" name="Straight Connector 145"/>
          <p:cNvCxnSpPr>
            <a:cxnSpLocks noChangeShapeType="1"/>
          </p:cNvCxnSpPr>
          <p:nvPr/>
        </p:nvCxnSpPr>
        <p:spPr bwMode="auto">
          <a:xfrm flipV="1">
            <a:off x="8942388" y="5132206"/>
            <a:ext cx="550862" cy="1746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66" name="Straight Connector 95488"/>
          <p:cNvCxnSpPr>
            <a:cxnSpLocks noChangeShapeType="1"/>
          </p:cNvCxnSpPr>
          <p:nvPr/>
        </p:nvCxnSpPr>
        <p:spPr bwMode="auto">
          <a:xfrm>
            <a:off x="7696200" y="5502094"/>
            <a:ext cx="0" cy="130968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67" name="Straight Connector 167"/>
          <p:cNvCxnSpPr>
            <a:cxnSpLocks noChangeShapeType="1"/>
          </p:cNvCxnSpPr>
          <p:nvPr/>
        </p:nvCxnSpPr>
        <p:spPr bwMode="auto">
          <a:xfrm>
            <a:off x="1992313" y="6802255"/>
            <a:ext cx="57150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68" name="Straight Connector 186"/>
          <p:cNvCxnSpPr>
            <a:cxnSpLocks noChangeShapeType="1"/>
          </p:cNvCxnSpPr>
          <p:nvPr/>
        </p:nvCxnSpPr>
        <p:spPr bwMode="auto">
          <a:xfrm flipV="1">
            <a:off x="9237663" y="1787502"/>
            <a:ext cx="0" cy="157275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69" name="Straight Connector 187"/>
          <p:cNvCxnSpPr>
            <a:cxnSpLocks noChangeShapeType="1"/>
          </p:cNvCxnSpPr>
          <p:nvPr/>
        </p:nvCxnSpPr>
        <p:spPr bwMode="auto">
          <a:xfrm>
            <a:off x="8054976" y="1787502"/>
            <a:ext cx="1182687"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70" name="Straight Arrow Connector 190"/>
          <p:cNvCxnSpPr>
            <a:cxnSpLocks noChangeShapeType="1"/>
          </p:cNvCxnSpPr>
          <p:nvPr/>
        </p:nvCxnSpPr>
        <p:spPr bwMode="auto">
          <a:xfrm>
            <a:off x="8054975" y="1787502"/>
            <a:ext cx="0" cy="207962"/>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71" name="Straight Connector 61"/>
          <p:cNvCxnSpPr>
            <a:cxnSpLocks noChangeShapeType="1"/>
          </p:cNvCxnSpPr>
          <p:nvPr/>
        </p:nvCxnSpPr>
        <p:spPr bwMode="auto">
          <a:xfrm flipV="1">
            <a:off x="8631238" y="3433581"/>
            <a:ext cx="0" cy="3032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72" name="Straight Connector 187"/>
          <p:cNvCxnSpPr>
            <a:cxnSpLocks noChangeShapeType="1"/>
          </p:cNvCxnSpPr>
          <p:nvPr/>
        </p:nvCxnSpPr>
        <p:spPr bwMode="auto">
          <a:xfrm>
            <a:off x="7097714" y="3558993"/>
            <a:ext cx="2395537"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73" name="Straight Connector 187"/>
          <p:cNvCxnSpPr>
            <a:cxnSpLocks noChangeShapeType="1"/>
          </p:cNvCxnSpPr>
          <p:nvPr/>
        </p:nvCxnSpPr>
        <p:spPr bwMode="auto">
          <a:xfrm flipV="1">
            <a:off x="3800476" y="3472138"/>
            <a:ext cx="4830763" cy="7937"/>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38074" name="Straight Arrow Connector 48"/>
          <p:cNvCxnSpPr>
            <a:cxnSpLocks noChangeShapeType="1"/>
          </p:cNvCxnSpPr>
          <p:nvPr/>
        </p:nvCxnSpPr>
        <p:spPr bwMode="auto">
          <a:xfrm flipH="1">
            <a:off x="2925763" y="3472138"/>
            <a:ext cx="874713" cy="340855"/>
          </a:xfrm>
          <a:prstGeom prst="straightConnector1">
            <a:avLst/>
          </a:prstGeom>
          <a:noFill/>
          <a:ln w="9525">
            <a:solidFill>
              <a:schemeClr val="tx1"/>
            </a:solidFill>
            <a:round/>
            <a:headEnd/>
            <a:tailEnd type="arrow" w="med" len="med"/>
          </a:ln>
          <a:extLst>
            <a:ext uri="{909E8E84-426E-40DD-AFC4-6F175D3DCCD1}">
              <a14:hiddenFill xmlns:a14="http://schemas.microsoft.com/office/drawing/2010/main">
                <a:noFill/>
              </a14:hiddenFill>
            </a:ext>
          </a:extLst>
        </p:spPr>
      </p:cxnSp>
    </p:spTree>
    <p:custDataLst>
      <p:tags r:id="rId1"/>
    </p:custDataLst>
    <p:extLst>
      <p:ext uri="{BB962C8B-B14F-4D97-AF65-F5344CB8AC3E}">
        <p14:creationId xmlns:p14="http://schemas.microsoft.com/office/powerpoint/2010/main" val="757482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SELECT-PROJECT SQL query</a:t>
            </a:r>
          </a:p>
        </p:txBody>
      </p:sp>
      <p:sp>
        <p:nvSpPr>
          <p:cNvPr id="3" name="Content Placeholder 2"/>
          <p:cNvSpPr>
            <a:spLocks noGrp="1"/>
          </p:cNvSpPr>
          <p:nvPr>
            <p:ph sz="half" idx="1"/>
          </p:nvPr>
        </p:nvSpPr>
        <p:spPr/>
        <p:txBody>
          <a:bodyPr>
            <a:normAutofit fontScale="70000" lnSpcReduction="20000"/>
          </a:bodyPr>
          <a:lstStyle/>
          <a:p>
            <a:pPr marL="0" indent="0">
              <a:buNone/>
            </a:pPr>
            <a:r>
              <a:rPr lang="en-GB" sz="3800" b="1" dirty="0"/>
              <a:t>Query structure</a:t>
            </a:r>
          </a:p>
          <a:p>
            <a:pPr marL="342900" lvl="1" indent="0">
              <a:buNone/>
            </a:pPr>
            <a:r>
              <a:rPr lang="en-GB" sz="3200" dirty="0">
                <a:latin typeface="Monaco" charset="0"/>
                <a:ea typeface="Monaco" charset="0"/>
                <a:cs typeface="Monaco" charset="0"/>
              </a:rPr>
              <a:t>SELECT list of attributes</a:t>
            </a:r>
            <a:br>
              <a:rPr lang="en-GB" sz="3200" dirty="0">
                <a:latin typeface="Monaco" charset="0"/>
                <a:ea typeface="Monaco" charset="0"/>
                <a:cs typeface="Monaco" charset="0"/>
              </a:rPr>
            </a:br>
            <a:r>
              <a:rPr lang="en-GB" sz="3200" dirty="0">
                <a:latin typeface="Monaco" charset="0"/>
                <a:ea typeface="Monaco" charset="0"/>
                <a:cs typeface="Monaco" charset="0"/>
              </a:rPr>
              <a:t>FROM   list of tables</a:t>
            </a:r>
            <a:br>
              <a:rPr lang="en-GB" sz="3200" dirty="0">
                <a:latin typeface="Monaco" charset="0"/>
                <a:ea typeface="Monaco" charset="0"/>
                <a:cs typeface="Monaco" charset="0"/>
              </a:rPr>
            </a:br>
            <a:r>
              <a:rPr lang="en-GB" sz="3200" dirty="0">
                <a:latin typeface="Monaco" charset="0"/>
                <a:ea typeface="Monaco" charset="0"/>
                <a:cs typeface="Monaco" charset="0"/>
              </a:rPr>
              <a:t>WHERE  condition;</a:t>
            </a:r>
          </a:p>
          <a:p>
            <a:pPr lvl="0"/>
            <a:r>
              <a:rPr lang="en-GB" sz="3400" dirty="0">
                <a:hlinkClick r:id="rId2"/>
              </a:rPr>
              <a:t>http://dev.mysql.com/doc/</a:t>
            </a:r>
            <a:br>
              <a:rPr lang="en-GB" sz="3400" dirty="0">
                <a:hlinkClick r:id="rId2"/>
              </a:rPr>
            </a:br>
            <a:r>
              <a:rPr lang="en-GB" sz="3400" dirty="0">
                <a:hlinkClick r:id="rId2"/>
              </a:rPr>
              <a:t>refman/5.6/en/select.html</a:t>
            </a:r>
            <a:r>
              <a:rPr lang="en-GB" sz="3400" dirty="0"/>
              <a:t> </a:t>
            </a:r>
          </a:p>
          <a:p>
            <a:r>
              <a:rPr lang="en-GB" sz="3800" dirty="0"/>
              <a:t>Comma separated list of attributes</a:t>
            </a:r>
          </a:p>
          <a:p>
            <a:r>
              <a:rPr lang="en-GB" sz="3800" dirty="0"/>
              <a:t>Comma separated list of tables</a:t>
            </a:r>
          </a:p>
        </p:txBody>
      </p:sp>
      <p:sp>
        <p:nvSpPr>
          <p:cNvPr id="13" name="Content Placeholder 12"/>
          <p:cNvSpPr>
            <a:spLocks noGrp="1"/>
          </p:cNvSpPr>
          <p:nvPr>
            <p:ph sz="half" idx="2"/>
          </p:nvPr>
        </p:nvSpPr>
        <p:spPr/>
        <p:txBody>
          <a:bodyPr>
            <a:normAutofit fontScale="70000" lnSpcReduction="20000"/>
          </a:bodyPr>
          <a:lstStyle/>
          <a:p>
            <a:pPr marL="0" indent="0">
              <a:buNone/>
            </a:pPr>
            <a:r>
              <a:rPr lang="en-GB" sz="3400" b="1" dirty="0"/>
              <a:t>Example</a:t>
            </a:r>
          </a:p>
          <a:p>
            <a:r>
              <a:rPr lang="en-GB" sz="3400" i="1" dirty="0"/>
              <a:t>Return the names and date of birth of female employees</a:t>
            </a:r>
          </a:p>
          <a:p>
            <a:pPr marL="0" lvl="1" indent="0">
              <a:spcBef>
                <a:spcPts val="1400"/>
              </a:spcBef>
              <a:buClr>
                <a:schemeClr val="accent1"/>
              </a:buClr>
              <a:buNone/>
            </a:pPr>
            <a:r>
              <a:rPr lang="en-GB" sz="3400" dirty="0">
                <a:latin typeface="Monaco" charset="0"/>
                <a:ea typeface="Monaco" charset="0"/>
                <a:cs typeface="Monaco" charset="0"/>
              </a:rPr>
              <a:t>SELECT </a:t>
            </a:r>
            <a:r>
              <a:rPr lang="en-GB" sz="3400" dirty="0" err="1">
                <a:latin typeface="Monaco" charset="0"/>
                <a:ea typeface="Monaco" charset="0"/>
                <a:cs typeface="Monaco" charset="0"/>
              </a:rPr>
              <a:t>firstnames</a:t>
            </a:r>
            <a:r>
              <a:rPr lang="en-GB" sz="3400" dirty="0">
                <a:latin typeface="Monaco" charset="0"/>
                <a:ea typeface="Monaco" charset="0"/>
                <a:cs typeface="Monaco" charset="0"/>
              </a:rPr>
              <a:t>, </a:t>
            </a:r>
            <a:r>
              <a:rPr lang="en-GB" sz="3400" dirty="0" err="1">
                <a:latin typeface="Monaco" charset="0"/>
                <a:ea typeface="Monaco" charset="0"/>
                <a:cs typeface="Monaco" charset="0"/>
              </a:rPr>
              <a:t>lastname</a:t>
            </a:r>
            <a:r>
              <a:rPr lang="en-GB" sz="3400" dirty="0">
                <a:latin typeface="Monaco" charset="0"/>
                <a:ea typeface="Monaco" charset="0"/>
                <a:cs typeface="Monaco" charset="0"/>
              </a:rPr>
              <a:t>, </a:t>
            </a:r>
            <a:br>
              <a:rPr lang="en-GB" sz="3400" dirty="0">
                <a:latin typeface="Monaco" charset="0"/>
                <a:ea typeface="Monaco" charset="0"/>
                <a:cs typeface="Monaco" charset="0"/>
              </a:rPr>
            </a:br>
            <a:r>
              <a:rPr lang="en-GB" sz="3400" dirty="0">
                <a:latin typeface="Monaco" charset="0"/>
                <a:ea typeface="Monaco" charset="0"/>
                <a:cs typeface="Monaco" charset="0"/>
              </a:rPr>
              <a:t>       </a:t>
            </a:r>
            <a:r>
              <a:rPr lang="en-GB" sz="3400" dirty="0" err="1">
                <a:latin typeface="Monaco" charset="0"/>
                <a:ea typeface="Monaco" charset="0"/>
                <a:cs typeface="Monaco" charset="0"/>
              </a:rPr>
              <a:t>dateOfBirth</a:t>
            </a:r>
            <a:br>
              <a:rPr lang="en-GB" sz="3400" dirty="0">
                <a:latin typeface="Monaco" charset="0"/>
                <a:ea typeface="Monaco" charset="0"/>
                <a:cs typeface="Monaco" charset="0"/>
              </a:rPr>
            </a:br>
            <a:r>
              <a:rPr lang="en-GB" sz="3400" dirty="0">
                <a:latin typeface="Monaco" charset="0"/>
                <a:ea typeface="Monaco" charset="0"/>
                <a:cs typeface="Monaco" charset="0"/>
              </a:rPr>
              <a:t>FROM   </a:t>
            </a:r>
            <a:r>
              <a:rPr lang="en-GB" sz="3400" dirty="0" err="1">
                <a:latin typeface="Monaco" charset="0"/>
                <a:ea typeface="Monaco" charset="0"/>
                <a:cs typeface="Monaco" charset="0"/>
              </a:rPr>
              <a:t>DBEmployee</a:t>
            </a:r>
            <a:br>
              <a:rPr lang="en-GB" sz="3400" dirty="0">
                <a:latin typeface="Monaco" charset="0"/>
                <a:ea typeface="Monaco" charset="0"/>
                <a:cs typeface="Monaco" charset="0"/>
              </a:rPr>
            </a:br>
            <a:r>
              <a:rPr lang="en-GB" sz="3400" dirty="0">
                <a:latin typeface="Monaco" charset="0"/>
                <a:ea typeface="Monaco" charset="0"/>
                <a:cs typeface="Monaco" charset="0"/>
              </a:rPr>
              <a:t>WHERE  gender = </a:t>
            </a:r>
            <a:r>
              <a:rPr lang="uk-UA" sz="3400" dirty="0">
                <a:latin typeface="Monaco" charset="0"/>
                <a:ea typeface="Monaco" charset="0"/>
                <a:cs typeface="Monaco" charset="0"/>
              </a:rPr>
              <a:t>'</a:t>
            </a:r>
            <a:r>
              <a:rPr lang="en-GB" sz="3400" dirty="0">
                <a:latin typeface="Monaco" charset="0"/>
                <a:ea typeface="Monaco" charset="0"/>
                <a:cs typeface="Monaco" charset="0"/>
              </a:rPr>
              <a:t>F</a:t>
            </a:r>
            <a:r>
              <a:rPr lang="uk-UA" sz="3400" dirty="0">
                <a:latin typeface="Monaco" charset="0"/>
                <a:ea typeface="Monaco" charset="0"/>
                <a:cs typeface="Monaco" charset="0"/>
              </a:rPr>
              <a:t>'</a:t>
            </a:r>
            <a:r>
              <a:rPr lang="en-GB" sz="3400" dirty="0">
                <a:latin typeface="Monaco" charset="0"/>
                <a:ea typeface="Monaco" charset="0"/>
                <a:cs typeface="Monaco" charset="0"/>
              </a:rPr>
              <a:t>;</a:t>
            </a:r>
            <a:endParaRPr lang="en-GB" sz="2600" dirty="0"/>
          </a:p>
          <a:p>
            <a:pPr marL="0" indent="0">
              <a:buNone/>
            </a:pPr>
            <a:r>
              <a:rPr lang="en-GB" b="1" dirty="0"/>
              <a:t>Notes</a:t>
            </a:r>
          </a:p>
          <a:p>
            <a:pPr>
              <a:spcBef>
                <a:spcPts val="1400"/>
              </a:spcBef>
            </a:pPr>
            <a:r>
              <a:rPr lang="en-GB" dirty="0"/>
              <a:t>Explain query in English first</a:t>
            </a:r>
          </a:p>
          <a:p>
            <a:pPr>
              <a:spcBef>
                <a:spcPts val="1400"/>
              </a:spcBef>
            </a:pPr>
            <a:r>
              <a:rPr lang="en-GB" dirty="0"/>
              <a:t>Indenting to ease reading</a:t>
            </a:r>
          </a:p>
          <a:p>
            <a:pPr>
              <a:spcBef>
                <a:spcPts val="1400"/>
              </a:spcBef>
            </a:pPr>
            <a:r>
              <a:rPr lang="en-GB" dirty="0"/>
              <a:t>Single quote for string condition</a:t>
            </a:r>
          </a:p>
        </p:txBody>
      </p:sp>
      <p:sp>
        <p:nvSpPr>
          <p:cNvPr id="5" name="Date Placeholder 4"/>
          <p:cNvSpPr>
            <a:spLocks noGrp="1"/>
          </p:cNvSpPr>
          <p:nvPr>
            <p:ph type="dt" sz="half" idx="10"/>
          </p:nvPr>
        </p:nvSpPr>
        <p:spPr/>
        <p:txBody>
          <a:bodyPr/>
          <a:lstStyle/>
          <a:p>
            <a:endParaRPr lang="en-GB" dirty="0"/>
          </a:p>
        </p:txBody>
      </p:sp>
      <p:sp>
        <p:nvSpPr>
          <p:cNvPr id="6" name="Footer Placeholder 5"/>
          <p:cNvSpPr>
            <a:spLocks noGrp="1"/>
          </p:cNvSpPr>
          <p:nvPr>
            <p:ph type="ftr" sz="quarter" idx="11"/>
          </p:nvPr>
        </p:nvSpPr>
        <p:spPr/>
        <p:txBody>
          <a:bodyPr/>
          <a:lstStyle/>
          <a:p>
            <a:r>
              <a:rPr lang="en-GB" dirty="0"/>
              <a:t>F28DM SQL DML</a:t>
            </a:r>
          </a:p>
        </p:txBody>
      </p:sp>
      <p:sp>
        <p:nvSpPr>
          <p:cNvPr id="7" name="Slide Number Placeholder 6"/>
          <p:cNvSpPr>
            <a:spLocks noGrp="1"/>
          </p:cNvSpPr>
          <p:nvPr>
            <p:ph type="sldNum" sz="quarter" idx="12"/>
          </p:nvPr>
        </p:nvSpPr>
        <p:spPr/>
        <p:txBody>
          <a:bodyPr/>
          <a:lstStyle/>
          <a:p>
            <a:fld id="{8B87F97C-F1BE-0944-AC20-8B895AF93BA4}" type="slidenum">
              <a:rPr lang="en-GB" smtClean="0"/>
              <a:pPr/>
              <a:t>7</a:t>
            </a:fld>
            <a:endParaRPr lang="en-GB"/>
          </a:p>
        </p:txBody>
      </p:sp>
    </p:spTree>
    <p:extLst>
      <p:ext uri="{BB962C8B-B14F-4D97-AF65-F5344CB8AC3E}">
        <p14:creationId xmlns:p14="http://schemas.microsoft.com/office/powerpoint/2010/main" val="960810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Rectangle 2"/>
          <p:cNvSpPr>
            <a:spLocks noGrp="1" noChangeArrowheads="1"/>
          </p:cNvSpPr>
          <p:nvPr>
            <p:ph type="title"/>
          </p:nvPr>
        </p:nvSpPr>
        <p:spPr/>
        <p:txBody>
          <a:bodyPr/>
          <a:lstStyle/>
          <a:p>
            <a:pPr eaLnBrk="1" hangingPunct="1"/>
            <a:r>
              <a:rPr lang="en-US" altLang="en-US" dirty="0"/>
              <a:t>SELECT-PROJECT Query Answer</a:t>
            </a:r>
          </a:p>
        </p:txBody>
      </p:sp>
      <p:graphicFrame>
        <p:nvGraphicFramePr>
          <p:cNvPr id="137282" name="Group 66"/>
          <p:cNvGraphicFramePr>
            <a:graphicFrameLocks noGrp="1"/>
          </p:cNvGraphicFramePr>
          <p:nvPr>
            <p:ph idx="1"/>
            <p:extLst>
              <p:ext uri="{D42A27DB-BD31-4B8C-83A1-F6EECF244321}">
                <p14:modId xmlns:p14="http://schemas.microsoft.com/office/powerpoint/2010/main" val="135931557"/>
              </p:ext>
            </p:extLst>
          </p:nvPr>
        </p:nvGraphicFramePr>
        <p:xfrm>
          <a:off x="1963646" y="3602735"/>
          <a:ext cx="8350249" cy="2808289"/>
        </p:xfrm>
        <a:graphic>
          <a:graphicData uri="http://schemas.openxmlformats.org/drawingml/2006/table">
            <a:tbl>
              <a:tblPr/>
              <a:tblGrid>
                <a:gridCol w="1670049">
                  <a:extLst>
                    <a:ext uri="{9D8B030D-6E8A-4147-A177-3AD203B41FA5}">
                      <a16:colId xmlns:a16="http://schemas.microsoft.com/office/drawing/2014/main" val="20000"/>
                    </a:ext>
                  </a:extLst>
                </a:gridCol>
                <a:gridCol w="1671679">
                  <a:extLst>
                    <a:ext uri="{9D8B030D-6E8A-4147-A177-3AD203B41FA5}">
                      <a16:colId xmlns:a16="http://schemas.microsoft.com/office/drawing/2014/main" val="20001"/>
                    </a:ext>
                  </a:extLst>
                </a:gridCol>
                <a:gridCol w="1668421">
                  <a:extLst>
                    <a:ext uri="{9D8B030D-6E8A-4147-A177-3AD203B41FA5}">
                      <a16:colId xmlns:a16="http://schemas.microsoft.com/office/drawing/2014/main" val="20002"/>
                    </a:ext>
                  </a:extLst>
                </a:gridCol>
                <a:gridCol w="1670051">
                  <a:extLst>
                    <a:ext uri="{9D8B030D-6E8A-4147-A177-3AD203B41FA5}">
                      <a16:colId xmlns:a16="http://schemas.microsoft.com/office/drawing/2014/main" val="20003"/>
                    </a:ext>
                  </a:extLst>
                </a:gridCol>
                <a:gridCol w="1670049">
                  <a:extLst>
                    <a:ext uri="{9D8B030D-6E8A-4147-A177-3AD203B41FA5}">
                      <a16:colId xmlns:a16="http://schemas.microsoft.com/office/drawing/2014/main" val="20004"/>
                    </a:ext>
                  </a:extLst>
                </a:gridCol>
              </a:tblGrid>
              <a:tr h="511175">
                <a:tc gridSpan="5">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1" i="0" u="none" strike="noStrike" cap="none" normalizeH="0" baseline="0" dirty="0" err="1">
                          <a:ln>
                            <a:noFill/>
                          </a:ln>
                          <a:solidFill>
                            <a:schemeClr val="tx1"/>
                          </a:solidFill>
                          <a:effectLst/>
                          <a:latin typeface="+mn-lt"/>
                          <a:cs typeface="Arial" charset="0"/>
                        </a:rPr>
                        <a:t>DBEmployee</a:t>
                      </a:r>
                      <a:endParaRPr kumimoji="0" lang="en-GB" sz="1400" b="1" i="0" u="none" strike="noStrike" cap="none" normalizeH="0" baseline="0" dirty="0">
                        <a:ln>
                          <a:noFill/>
                        </a:ln>
                        <a:solidFill>
                          <a:schemeClr val="tx1"/>
                        </a:solidFill>
                        <a:effectLst/>
                        <a:latin typeface="+mn-lt"/>
                        <a:cs typeface="Arial" charset="0"/>
                      </a:endParaRP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0000"/>
                  </a:ext>
                </a:extLst>
              </a:tr>
              <a:tr h="606425">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1" i="0" u="sng" strike="noStrike" cap="none" normalizeH="0" baseline="0" dirty="0" err="1">
                          <a:ln>
                            <a:noFill/>
                          </a:ln>
                          <a:solidFill>
                            <a:schemeClr val="tx1"/>
                          </a:solidFill>
                          <a:effectLst/>
                          <a:latin typeface="+mn-lt"/>
                          <a:cs typeface="Arial" charset="0"/>
                        </a:rPr>
                        <a:t>ssn</a:t>
                      </a:r>
                      <a:endParaRPr kumimoji="0" lang="en-GB" sz="1400" b="1" i="0" u="sng" strike="noStrike" cap="none" normalizeH="0" baseline="0" dirty="0">
                        <a:ln>
                          <a:noFill/>
                        </a:ln>
                        <a:solidFill>
                          <a:schemeClr val="tx1"/>
                        </a:solidFill>
                        <a:effectLst/>
                        <a:latin typeface="+mn-lt"/>
                        <a:cs typeface="Arial" charset="0"/>
                      </a:endParaRP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1" i="0" u="none" strike="noStrike" cap="none" normalizeH="0" baseline="0" dirty="0" err="1">
                          <a:ln>
                            <a:noFill/>
                          </a:ln>
                          <a:solidFill>
                            <a:schemeClr val="tx1"/>
                          </a:solidFill>
                          <a:effectLst/>
                          <a:latin typeface="+mn-lt"/>
                          <a:cs typeface="Arial" charset="0"/>
                        </a:rPr>
                        <a:t>lastname</a:t>
                      </a:r>
                      <a:endParaRPr kumimoji="0" lang="en-GB" sz="1400" b="1" i="0" u="none" strike="noStrike" cap="none" normalizeH="0" baseline="0" dirty="0">
                        <a:ln>
                          <a:noFill/>
                        </a:ln>
                        <a:solidFill>
                          <a:schemeClr val="tx1"/>
                        </a:solidFill>
                        <a:effectLst/>
                        <a:latin typeface="+mn-lt"/>
                        <a:cs typeface="Arial" charset="0"/>
                      </a:endParaRP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Vert">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1" i="0" u="none" strike="noStrike" cap="none" normalizeH="0" baseline="0" dirty="0" err="1">
                          <a:ln>
                            <a:noFill/>
                          </a:ln>
                          <a:solidFill>
                            <a:schemeClr val="tx1"/>
                          </a:solidFill>
                          <a:effectLst/>
                          <a:latin typeface="+mn-lt"/>
                          <a:cs typeface="Arial" charset="0"/>
                        </a:rPr>
                        <a:t>firstnames</a:t>
                      </a:r>
                      <a:endParaRPr kumimoji="0" lang="en-GB" sz="1400" b="1" i="0" u="none" strike="noStrike" cap="none" normalizeH="0" baseline="0" dirty="0">
                        <a:ln>
                          <a:noFill/>
                        </a:ln>
                        <a:solidFill>
                          <a:schemeClr val="tx1"/>
                        </a:solidFill>
                        <a:effectLst/>
                        <a:latin typeface="+mn-lt"/>
                        <a:cs typeface="Arial" charset="0"/>
                      </a:endParaRP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Vert">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1" i="0" u="none" strike="noStrike" cap="none" normalizeH="0" baseline="0" dirty="0" err="1">
                          <a:ln>
                            <a:noFill/>
                          </a:ln>
                          <a:solidFill>
                            <a:schemeClr val="tx1"/>
                          </a:solidFill>
                          <a:effectLst/>
                          <a:latin typeface="+mn-lt"/>
                          <a:cs typeface="Arial" charset="0"/>
                        </a:rPr>
                        <a:t>dateOf</a:t>
                      </a:r>
                      <a:br>
                        <a:rPr kumimoji="0" lang="en-GB" sz="1400" b="1" i="0" u="none" strike="noStrike" cap="none" normalizeH="0" baseline="0" dirty="0">
                          <a:ln>
                            <a:noFill/>
                          </a:ln>
                          <a:solidFill>
                            <a:schemeClr val="tx1"/>
                          </a:solidFill>
                          <a:effectLst/>
                          <a:latin typeface="+mn-lt"/>
                          <a:cs typeface="Arial" charset="0"/>
                        </a:rPr>
                      </a:br>
                      <a:r>
                        <a:rPr kumimoji="0" lang="en-GB" sz="1400" b="1" i="0" u="none" strike="noStrike" cap="none" normalizeH="0" baseline="0" dirty="0">
                          <a:ln>
                            <a:noFill/>
                          </a:ln>
                          <a:solidFill>
                            <a:schemeClr val="tx1"/>
                          </a:solidFill>
                          <a:effectLst/>
                          <a:latin typeface="+mn-lt"/>
                          <a:cs typeface="Arial" charset="0"/>
                        </a:rPr>
                        <a:t>Birth</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Vert">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1" i="0" u="none" strike="noStrike" cap="none" normalizeH="0" baseline="0">
                          <a:ln>
                            <a:noFill/>
                          </a:ln>
                          <a:solidFill>
                            <a:schemeClr val="tx1"/>
                          </a:solidFill>
                          <a:effectLst/>
                          <a:latin typeface="+mn-lt"/>
                          <a:cs typeface="Arial" charset="0"/>
                        </a:rPr>
                        <a:t>gender</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1"/>
                  </a:ext>
                </a:extLst>
              </a:tr>
              <a:tr h="423863">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123</a:t>
                      </a: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Smith</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Vert">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Gordon</a:t>
                      </a: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Vert">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12/02/1953</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Vert">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a:ln>
                            <a:noFill/>
                          </a:ln>
                          <a:solidFill>
                            <a:schemeClr val="tx1"/>
                          </a:solidFill>
                          <a:effectLst/>
                          <a:latin typeface="+mn-lt"/>
                          <a:cs typeface="Arial" charset="0"/>
                        </a:rPr>
                        <a:t>M</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2"/>
                  </a:ext>
                </a:extLst>
              </a:tr>
              <a:tr h="420688">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126</a:t>
                      </a: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Horz">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Fraser</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Horz">
                      <a:fgClr>
                        <a:schemeClr val="accent4"/>
                      </a:fgClr>
                      <a:bgClr>
                        <a:schemeClr val="accent4"/>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Jane</a:t>
                      </a: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Horz">
                      <a:fgClr>
                        <a:schemeClr val="accent4"/>
                      </a:fgClr>
                      <a:bgClr>
                        <a:schemeClr val="accent4"/>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24/05/1980</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Horz">
                      <a:fgClr>
                        <a:schemeClr val="accent4"/>
                      </a:fgClr>
                      <a:bgClr>
                        <a:schemeClr val="accent4"/>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F</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Horz">
                      <a:fgClr>
                        <a:schemeClr val="accent4"/>
                      </a:fgClr>
                      <a:bgClr>
                        <a:srgbClr val="FFFFFF"/>
                      </a:bgClr>
                    </a:pattFill>
                  </a:tcPr>
                </a:tc>
                <a:extLst>
                  <a:ext uri="{0D108BD9-81ED-4DB2-BD59-A6C34878D82A}">
                    <a16:rowId xmlns:a16="http://schemas.microsoft.com/office/drawing/2014/main" val="10003"/>
                  </a:ext>
                </a:extLst>
              </a:tr>
              <a:tr h="422275">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127</a:t>
                      </a: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Horz">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Gordon</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4"/>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Mary</a:t>
                      </a: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4"/>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01/04/1977</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4"/>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F</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Horz">
                      <a:fgClr>
                        <a:schemeClr val="accent4"/>
                      </a:fgClr>
                      <a:bgClr>
                        <a:srgbClr val="FFFFFF"/>
                      </a:bgClr>
                    </a:pattFill>
                  </a:tcPr>
                </a:tc>
                <a:extLst>
                  <a:ext uri="{0D108BD9-81ED-4DB2-BD59-A6C34878D82A}">
                    <a16:rowId xmlns:a16="http://schemas.microsoft.com/office/drawing/2014/main" val="10004"/>
                  </a:ext>
                </a:extLst>
              </a:tr>
              <a:tr h="423863">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125</a:t>
                      </a: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Johnson</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Vert">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Keith</a:t>
                      </a:r>
                    </a:p>
                  </a:txBody>
                  <a:tcPr marL="93849" marR="9384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Vert">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01/07/1974</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pattFill prst="ltVert">
                      <a:fgClr>
                        <a:schemeClr val="accent4"/>
                      </a:fgClr>
                      <a:bgClr>
                        <a:srgbClr val="FFFFFF"/>
                      </a:bgClr>
                    </a:pattFill>
                  </a:tcPr>
                </a:tc>
                <a:tc>
                  <a:txBody>
                    <a:bodyPr/>
                    <a:lstStyle/>
                    <a:p>
                      <a:pPr marL="0" marR="0" lvl="0" indent="0" algn="l" defTabSz="914400" rtl="0" eaLnBrk="1" fontAlgn="base" latinLnBrk="0" hangingPunct="1">
                        <a:lnSpc>
                          <a:spcPct val="100000"/>
                        </a:lnSpc>
                        <a:spcBef>
                          <a:spcPct val="20000"/>
                        </a:spcBef>
                        <a:spcAft>
                          <a:spcPct val="0"/>
                        </a:spcAft>
                        <a:buClr>
                          <a:schemeClr val="tx1"/>
                        </a:buClr>
                        <a:buSzPct val="80000"/>
                        <a:buFontTx/>
                        <a:buNone/>
                        <a:tabLst/>
                      </a:pPr>
                      <a:r>
                        <a:rPr kumimoji="0" lang="en-GB" sz="1400" b="0" i="0" u="none" strike="noStrike" cap="none" normalizeH="0" baseline="0" dirty="0">
                          <a:ln>
                            <a:noFill/>
                          </a:ln>
                          <a:solidFill>
                            <a:schemeClr val="tx1"/>
                          </a:solidFill>
                          <a:effectLst/>
                          <a:latin typeface="+mn-lt"/>
                          <a:cs typeface="Arial" charset="0"/>
                        </a:rPr>
                        <a:t>M</a:t>
                      </a:r>
                    </a:p>
                  </a:txBody>
                  <a:tcPr marL="93849" marR="93849"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CC"/>
                    </a:solidFill>
                  </a:tcPr>
                </a:tc>
                <a:extLst>
                  <a:ext uri="{0D108BD9-81ED-4DB2-BD59-A6C34878D82A}">
                    <a16:rowId xmlns:a16="http://schemas.microsoft.com/office/drawing/2014/main" val="10005"/>
                  </a:ext>
                </a:extLst>
              </a:tr>
            </a:tbl>
          </a:graphicData>
        </a:graphic>
      </p:graphicFrame>
      <p:sp>
        <p:nvSpPr>
          <p:cNvPr id="2" name="Date Placeholder 1"/>
          <p:cNvSpPr>
            <a:spLocks noGrp="1"/>
          </p:cNvSpPr>
          <p:nvPr>
            <p:ph type="dt" sz="half" idx="10"/>
          </p:nvPr>
        </p:nvSpPr>
        <p:spPr/>
        <p:txBody>
          <a:bodyPr/>
          <a:lstStyle/>
          <a:p>
            <a:endParaRPr lang="en-GB" dirty="0">
              <a:solidFill>
                <a:prstClr val="black">
                  <a:lumMod val="65000"/>
                  <a:lumOff val="35000"/>
                </a:prstClr>
              </a:solidFill>
            </a:endParaRPr>
          </a:p>
        </p:txBody>
      </p:sp>
      <p:sp>
        <p:nvSpPr>
          <p:cNvPr id="3" name="Footer Placeholder 2"/>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4" name="Slide Number Placeholder 3"/>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8</a:t>
            </a:fld>
            <a:endParaRPr lang="en-GB">
              <a:solidFill>
                <a:prstClr val="black">
                  <a:lumMod val="65000"/>
                  <a:lumOff val="35000"/>
                </a:prstClr>
              </a:solidFill>
            </a:endParaRPr>
          </a:p>
        </p:txBody>
      </p:sp>
      <p:sp>
        <p:nvSpPr>
          <p:cNvPr id="7173" name="Rectangle 3"/>
          <p:cNvSpPr>
            <a:spLocks noGrp="1" noChangeArrowheads="1"/>
          </p:cNvSpPr>
          <p:nvPr>
            <p:ph type="body" sz="half" idx="4294967295"/>
          </p:nvPr>
        </p:nvSpPr>
        <p:spPr>
          <a:xfrm>
            <a:off x="0" y="1805147"/>
            <a:ext cx="8208963" cy="1171575"/>
          </a:xfrm>
        </p:spPr>
        <p:txBody>
          <a:bodyPr>
            <a:normAutofit fontScale="77500" lnSpcReduction="20000"/>
          </a:bodyPr>
          <a:lstStyle/>
          <a:p>
            <a:pPr marL="0" lvl="1" indent="0">
              <a:spcBef>
                <a:spcPts val="1400"/>
              </a:spcBef>
              <a:buClr>
                <a:srgbClr val="A2C816"/>
              </a:buClr>
              <a:buNone/>
            </a:pPr>
            <a:r>
              <a:rPr lang="en-US" altLang="en-US" dirty="0">
                <a:solidFill>
                  <a:srgbClr val="0033CC"/>
                </a:solidFill>
              </a:rPr>
              <a:t>	</a:t>
            </a:r>
            <a:r>
              <a:rPr lang="en-GB" dirty="0">
                <a:solidFill>
                  <a:prstClr val="black">
                    <a:lumMod val="65000"/>
                    <a:lumOff val="35000"/>
                  </a:prstClr>
                </a:solidFill>
                <a:latin typeface="Monaco" charset="0"/>
                <a:ea typeface="Monaco" charset="0"/>
                <a:cs typeface="Monaco" charset="0"/>
              </a:rPr>
              <a:t>SELECT </a:t>
            </a:r>
            <a:r>
              <a:rPr lang="en-GB" dirty="0" err="1">
                <a:solidFill>
                  <a:prstClr val="black">
                    <a:lumMod val="65000"/>
                    <a:lumOff val="35000"/>
                  </a:prstClr>
                </a:solidFill>
                <a:latin typeface="Monaco" charset="0"/>
                <a:ea typeface="Monaco" charset="0"/>
                <a:cs typeface="Monaco" charset="0"/>
              </a:rPr>
              <a:t>firstnames</a:t>
            </a:r>
            <a:r>
              <a:rPr lang="en-GB" dirty="0">
                <a:solidFill>
                  <a:prstClr val="black">
                    <a:lumMod val="65000"/>
                    <a:lumOff val="35000"/>
                  </a:prstClr>
                </a:solidFill>
                <a:latin typeface="Monaco" charset="0"/>
                <a:ea typeface="Monaco" charset="0"/>
                <a:cs typeface="Monaco" charset="0"/>
              </a:rPr>
              <a:t>, </a:t>
            </a:r>
            <a:r>
              <a:rPr lang="en-GB" dirty="0" err="1">
                <a:solidFill>
                  <a:prstClr val="black">
                    <a:lumMod val="65000"/>
                    <a:lumOff val="35000"/>
                  </a:prstClr>
                </a:solidFill>
                <a:latin typeface="Monaco" charset="0"/>
                <a:ea typeface="Monaco" charset="0"/>
                <a:cs typeface="Monaco" charset="0"/>
              </a:rPr>
              <a:t>lastname</a:t>
            </a:r>
            <a:r>
              <a:rPr lang="en-GB" dirty="0">
                <a:solidFill>
                  <a:prstClr val="black">
                    <a:lumMod val="65000"/>
                    <a:lumOff val="35000"/>
                  </a:prstClr>
                </a:solidFill>
                <a:latin typeface="Monaco" charset="0"/>
                <a:ea typeface="Monaco" charset="0"/>
                <a:cs typeface="Monaco" charset="0"/>
              </a:rPr>
              <a:t>, </a:t>
            </a:r>
            <a:r>
              <a:rPr lang="en-GB" dirty="0" err="1">
                <a:solidFill>
                  <a:prstClr val="black">
                    <a:lumMod val="65000"/>
                    <a:lumOff val="35000"/>
                  </a:prstClr>
                </a:solidFill>
                <a:latin typeface="Monaco" charset="0"/>
                <a:ea typeface="Monaco" charset="0"/>
                <a:cs typeface="Monaco" charset="0"/>
              </a:rPr>
              <a:t>dateOfBirth</a:t>
            </a:r>
            <a:br>
              <a:rPr lang="en-GB" dirty="0">
                <a:solidFill>
                  <a:prstClr val="black">
                    <a:lumMod val="65000"/>
                    <a:lumOff val="35000"/>
                  </a:prstClr>
                </a:solidFill>
                <a:latin typeface="Monaco" charset="0"/>
                <a:ea typeface="Monaco" charset="0"/>
                <a:cs typeface="Monaco" charset="0"/>
              </a:rPr>
            </a:br>
            <a:r>
              <a:rPr lang="en-GB" dirty="0">
                <a:solidFill>
                  <a:prstClr val="black">
                    <a:lumMod val="65000"/>
                    <a:lumOff val="35000"/>
                  </a:prstClr>
                </a:solidFill>
                <a:latin typeface="Monaco" charset="0"/>
                <a:ea typeface="Monaco" charset="0"/>
                <a:cs typeface="Monaco" charset="0"/>
              </a:rPr>
              <a:t>	FROM   </a:t>
            </a:r>
            <a:r>
              <a:rPr lang="en-GB" dirty="0" err="1">
                <a:solidFill>
                  <a:prstClr val="black">
                    <a:lumMod val="65000"/>
                    <a:lumOff val="35000"/>
                  </a:prstClr>
                </a:solidFill>
                <a:latin typeface="Monaco" charset="0"/>
                <a:ea typeface="Monaco" charset="0"/>
                <a:cs typeface="Monaco" charset="0"/>
              </a:rPr>
              <a:t>DBEmployee</a:t>
            </a:r>
            <a:br>
              <a:rPr lang="en-GB" dirty="0">
                <a:solidFill>
                  <a:prstClr val="black">
                    <a:lumMod val="65000"/>
                    <a:lumOff val="35000"/>
                  </a:prstClr>
                </a:solidFill>
                <a:latin typeface="Monaco" charset="0"/>
                <a:ea typeface="Monaco" charset="0"/>
                <a:cs typeface="Monaco" charset="0"/>
              </a:rPr>
            </a:br>
            <a:r>
              <a:rPr lang="en-GB" dirty="0">
                <a:solidFill>
                  <a:prstClr val="black">
                    <a:lumMod val="65000"/>
                    <a:lumOff val="35000"/>
                  </a:prstClr>
                </a:solidFill>
                <a:latin typeface="Monaco" charset="0"/>
                <a:ea typeface="Monaco" charset="0"/>
                <a:cs typeface="Monaco" charset="0"/>
              </a:rPr>
              <a:t>	WHERE  gender = </a:t>
            </a:r>
            <a:r>
              <a:rPr lang="uk-UA" dirty="0">
                <a:solidFill>
                  <a:prstClr val="black">
                    <a:lumMod val="65000"/>
                    <a:lumOff val="35000"/>
                  </a:prstClr>
                </a:solidFill>
                <a:latin typeface="Monaco" charset="0"/>
                <a:ea typeface="Monaco" charset="0"/>
                <a:cs typeface="Monaco" charset="0"/>
              </a:rPr>
              <a:t>'</a:t>
            </a:r>
            <a:r>
              <a:rPr lang="en-GB" dirty="0">
                <a:solidFill>
                  <a:prstClr val="black">
                    <a:lumMod val="65000"/>
                    <a:lumOff val="35000"/>
                  </a:prstClr>
                </a:solidFill>
                <a:latin typeface="Monaco" charset="0"/>
                <a:ea typeface="Monaco" charset="0"/>
                <a:cs typeface="Monaco" charset="0"/>
              </a:rPr>
              <a:t>F</a:t>
            </a:r>
            <a:r>
              <a:rPr lang="uk-UA" dirty="0">
                <a:solidFill>
                  <a:prstClr val="black">
                    <a:lumMod val="65000"/>
                    <a:lumOff val="35000"/>
                  </a:prstClr>
                </a:solidFill>
                <a:latin typeface="Monaco" charset="0"/>
                <a:ea typeface="Monaco" charset="0"/>
                <a:cs typeface="Monaco" charset="0"/>
              </a:rPr>
              <a:t>'</a:t>
            </a:r>
            <a:r>
              <a:rPr lang="en-GB" dirty="0">
                <a:solidFill>
                  <a:prstClr val="black">
                    <a:lumMod val="65000"/>
                    <a:lumOff val="35000"/>
                  </a:prstClr>
                </a:solidFill>
                <a:latin typeface="Monaco" charset="0"/>
                <a:ea typeface="Monaco" charset="0"/>
                <a:cs typeface="Monaco" charset="0"/>
              </a:rPr>
              <a:t>;</a:t>
            </a:r>
            <a:endParaRPr lang="en-GB" dirty="0">
              <a:solidFill>
                <a:prstClr val="black">
                  <a:lumMod val="65000"/>
                  <a:lumOff val="35000"/>
                </a:prstClr>
              </a:solidFill>
            </a:endParaRPr>
          </a:p>
        </p:txBody>
      </p:sp>
      <p:sp>
        <p:nvSpPr>
          <p:cNvPr id="7214" name="Text Box 67"/>
          <p:cNvSpPr txBox="1">
            <a:spLocks noChangeArrowheads="1"/>
          </p:cNvSpPr>
          <p:nvPr/>
        </p:nvSpPr>
        <p:spPr bwMode="auto">
          <a:xfrm>
            <a:off x="2566988" y="2832259"/>
            <a:ext cx="594674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b="1">
                <a:solidFill>
                  <a:schemeClr val="tx1"/>
                </a:solidFill>
                <a:latin typeface="Arial" charset="0"/>
                <a:ea typeface="Arial" charset="0"/>
                <a:cs typeface="Arial" charset="0"/>
              </a:defRPr>
            </a:lvl1pPr>
            <a:lvl2pPr marL="742950" indent="-285750" eaLnBrk="0" hangingPunct="0">
              <a:defRPr b="1">
                <a:solidFill>
                  <a:schemeClr val="tx1"/>
                </a:solidFill>
                <a:latin typeface="Arial" charset="0"/>
                <a:ea typeface="Arial" charset="0"/>
                <a:cs typeface="Arial" charset="0"/>
              </a:defRPr>
            </a:lvl2pPr>
            <a:lvl3pPr marL="1143000" indent="-228600" eaLnBrk="0" hangingPunct="0">
              <a:defRPr b="1">
                <a:solidFill>
                  <a:schemeClr val="tx1"/>
                </a:solidFill>
                <a:latin typeface="Arial" charset="0"/>
                <a:ea typeface="Arial" charset="0"/>
                <a:cs typeface="Arial" charset="0"/>
              </a:defRPr>
            </a:lvl3pPr>
            <a:lvl4pPr marL="1600200" indent="-228600" eaLnBrk="0" hangingPunct="0">
              <a:defRPr b="1">
                <a:solidFill>
                  <a:schemeClr val="tx1"/>
                </a:solidFill>
                <a:latin typeface="Arial" charset="0"/>
                <a:ea typeface="Arial" charset="0"/>
                <a:cs typeface="Arial" charset="0"/>
              </a:defRPr>
            </a:lvl4pPr>
            <a:lvl5pPr marL="2057400" indent="-228600" eaLnBrk="0" hangingPunct="0">
              <a:defRPr b="1">
                <a:solidFill>
                  <a:schemeClr val="tx1"/>
                </a:solidFill>
                <a:latin typeface="Arial" charset="0"/>
                <a:ea typeface="Arial" charset="0"/>
                <a:cs typeface="Arial" charset="0"/>
              </a:defRPr>
            </a:lvl5pPr>
            <a:lvl6pPr marL="2514600" indent="-228600" eaLnBrk="0" fontAlgn="base" hangingPunct="0">
              <a:spcBef>
                <a:spcPct val="0"/>
              </a:spcBef>
              <a:spcAft>
                <a:spcPct val="0"/>
              </a:spcAft>
              <a:defRPr b="1">
                <a:solidFill>
                  <a:schemeClr val="tx1"/>
                </a:solidFill>
                <a:latin typeface="Arial" charset="0"/>
                <a:ea typeface="Arial" charset="0"/>
                <a:cs typeface="Arial" charset="0"/>
              </a:defRPr>
            </a:lvl6pPr>
            <a:lvl7pPr marL="2971800" indent="-228600" eaLnBrk="0" fontAlgn="base" hangingPunct="0">
              <a:spcBef>
                <a:spcPct val="0"/>
              </a:spcBef>
              <a:spcAft>
                <a:spcPct val="0"/>
              </a:spcAft>
              <a:defRPr b="1">
                <a:solidFill>
                  <a:schemeClr val="tx1"/>
                </a:solidFill>
                <a:latin typeface="Arial" charset="0"/>
                <a:ea typeface="Arial" charset="0"/>
                <a:cs typeface="Arial" charset="0"/>
              </a:defRPr>
            </a:lvl7pPr>
            <a:lvl8pPr marL="3429000" indent="-228600" eaLnBrk="0" fontAlgn="base" hangingPunct="0">
              <a:spcBef>
                <a:spcPct val="0"/>
              </a:spcBef>
              <a:spcAft>
                <a:spcPct val="0"/>
              </a:spcAft>
              <a:defRPr b="1">
                <a:solidFill>
                  <a:schemeClr val="tx1"/>
                </a:solidFill>
                <a:latin typeface="Arial" charset="0"/>
                <a:ea typeface="Arial" charset="0"/>
                <a:cs typeface="Arial" charset="0"/>
              </a:defRPr>
            </a:lvl8pPr>
            <a:lvl9pPr marL="3886200" indent="-228600" eaLnBrk="0" fontAlgn="base" hangingPunct="0">
              <a:spcBef>
                <a:spcPct val="0"/>
              </a:spcBef>
              <a:spcAft>
                <a:spcPct val="0"/>
              </a:spcAft>
              <a:defRPr b="1">
                <a:solidFill>
                  <a:schemeClr val="tx1"/>
                </a:solidFill>
                <a:latin typeface="Arial" charset="0"/>
                <a:ea typeface="Arial" charset="0"/>
                <a:cs typeface="Arial" charset="0"/>
              </a:defRPr>
            </a:lvl9pPr>
          </a:lstStyle>
          <a:p>
            <a:pPr eaLnBrk="1" hangingPunct="1"/>
            <a:r>
              <a:rPr lang="en-GB" altLang="en-US" sz="2000" b="0" i="1" dirty="0">
                <a:latin typeface="+mn-lt"/>
              </a:rPr>
              <a:t>Results will be </a:t>
            </a:r>
            <a:r>
              <a:rPr lang="en-GB" altLang="en-US" sz="2000" b="0" i="1">
                <a:latin typeface="+mn-lt"/>
              </a:rPr>
              <a:t>the highlighted </a:t>
            </a:r>
            <a:r>
              <a:rPr lang="en-GB" altLang="en-US" sz="2000" b="0" i="1" dirty="0">
                <a:latin typeface="+mn-lt"/>
              </a:rPr>
              <a:t>cells, arranged in the order given in the SELECT line</a:t>
            </a:r>
          </a:p>
        </p:txBody>
      </p:sp>
    </p:spTree>
    <p:extLst>
      <p:ext uri="{BB962C8B-B14F-4D97-AF65-F5344CB8AC3E}">
        <p14:creationId xmlns:p14="http://schemas.microsoft.com/office/powerpoint/2010/main" val="699791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6" name="Rectangle 4"/>
          <p:cNvSpPr>
            <a:spLocks noGrp="1" noChangeArrowheads="1"/>
          </p:cNvSpPr>
          <p:nvPr>
            <p:ph type="title"/>
          </p:nvPr>
        </p:nvSpPr>
        <p:spPr/>
        <p:txBody>
          <a:bodyPr/>
          <a:lstStyle/>
          <a:p>
            <a:r>
              <a:rPr lang="en-GB" altLang="en-US" dirty="0"/>
              <a:t>More Querying Basics</a:t>
            </a:r>
          </a:p>
        </p:txBody>
      </p:sp>
      <p:sp>
        <p:nvSpPr>
          <p:cNvPr id="8197" name="Rectangle 5"/>
          <p:cNvSpPr>
            <a:spLocks noGrp="1" noChangeArrowheads="1"/>
          </p:cNvSpPr>
          <p:nvPr>
            <p:ph idx="1"/>
          </p:nvPr>
        </p:nvSpPr>
        <p:spPr/>
        <p:txBody>
          <a:bodyPr>
            <a:normAutofit/>
          </a:bodyPr>
          <a:lstStyle/>
          <a:p>
            <a:r>
              <a:rPr lang="en-US" altLang="en-US" sz="2400" dirty="0"/>
              <a:t>Omit unused clauses: e.g. no </a:t>
            </a:r>
            <a:r>
              <a:rPr lang="en-US" altLang="en-US" sz="2000" dirty="0">
                <a:latin typeface="Monaco" pitchFamily="2" charset="0"/>
              </a:rPr>
              <a:t>WHERE</a:t>
            </a:r>
            <a:r>
              <a:rPr lang="en-US" altLang="en-US" sz="2400" dirty="0"/>
              <a:t> clause</a:t>
            </a:r>
          </a:p>
          <a:p>
            <a:pPr marL="0" indent="0">
              <a:spcBef>
                <a:spcPts val="800"/>
              </a:spcBef>
              <a:buNone/>
            </a:pPr>
            <a:r>
              <a:rPr lang="en-US" altLang="en-US" sz="1800" dirty="0">
                <a:latin typeface="Monaco" charset="0"/>
                <a:ea typeface="Monaco" charset="0"/>
                <a:cs typeface="Monaco" charset="0"/>
              </a:rPr>
              <a:t>	SELECT </a:t>
            </a:r>
            <a:r>
              <a:rPr lang="en-US" altLang="en-US" sz="1800" dirty="0" err="1">
                <a:latin typeface="Monaco" charset="0"/>
                <a:ea typeface="Monaco" charset="0"/>
                <a:cs typeface="Monaco" charset="0"/>
              </a:rPr>
              <a:t>firstnames</a:t>
            </a:r>
            <a:r>
              <a:rPr lang="en-US" altLang="en-US" sz="1800" dirty="0">
                <a:latin typeface="Monaco" charset="0"/>
                <a:ea typeface="Monaco" charset="0"/>
                <a:cs typeface="Monaco" charset="0"/>
              </a:rPr>
              <a:t>, </a:t>
            </a:r>
            <a:r>
              <a:rPr lang="en-US" altLang="en-US" sz="1800" dirty="0" err="1">
                <a:latin typeface="Monaco" charset="0"/>
                <a:ea typeface="Monaco" charset="0"/>
                <a:cs typeface="Monaco" charset="0"/>
              </a:rPr>
              <a:t>lastName</a:t>
            </a:r>
            <a:r>
              <a:rPr lang="en-US" altLang="en-US" sz="1800" dirty="0">
                <a:latin typeface="Monaco" charset="0"/>
                <a:ea typeface="Monaco" charset="0"/>
                <a:cs typeface="Monaco" charset="0"/>
              </a:rPr>
              <a:t>, </a:t>
            </a:r>
            <a:r>
              <a:rPr lang="en-US" altLang="en-US" sz="1800" dirty="0" err="1">
                <a:latin typeface="Monaco" charset="0"/>
                <a:ea typeface="Monaco" charset="0"/>
                <a:cs typeface="Monaco" charset="0"/>
              </a:rPr>
              <a:t>dateofBirth</a:t>
            </a:r>
            <a:br>
              <a:rPr lang="en-US" altLang="en-US" sz="1800" dirty="0">
                <a:latin typeface="Monaco" charset="0"/>
                <a:ea typeface="Monaco" charset="0"/>
                <a:cs typeface="Monaco" charset="0"/>
              </a:rPr>
            </a:br>
            <a:r>
              <a:rPr lang="en-US" altLang="en-US" sz="1800" dirty="0">
                <a:latin typeface="Monaco" charset="0"/>
                <a:ea typeface="Monaco" charset="0"/>
                <a:cs typeface="Monaco" charset="0"/>
              </a:rPr>
              <a:t>	FROM   </a:t>
            </a:r>
            <a:r>
              <a:rPr lang="en-US" altLang="en-US" sz="1800" dirty="0" err="1">
                <a:latin typeface="Monaco" charset="0"/>
                <a:ea typeface="Monaco" charset="0"/>
                <a:cs typeface="Monaco" charset="0"/>
              </a:rPr>
              <a:t>DBEmployee</a:t>
            </a:r>
            <a:r>
              <a:rPr lang="en-US" altLang="en-US" sz="1800" dirty="0">
                <a:latin typeface="Monaco" charset="0"/>
                <a:ea typeface="Monaco" charset="0"/>
                <a:cs typeface="Monaco" charset="0"/>
              </a:rPr>
              <a:t>;</a:t>
            </a:r>
          </a:p>
          <a:p>
            <a:r>
              <a:rPr lang="en-US" altLang="en-US" sz="2400" dirty="0"/>
              <a:t>We can retrieve all the columns by use of  * </a:t>
            </a:r>
          </a:p>
          <a:p>
            <a:pPr marL="0" indent="0">
              <a:spcBef>
                <a:spcPts val="800"/>
              </a:spcBef>
              <a:buNone/>
            </a:pPr>
            <a:r>
              <a:rPr lang="en-US" altLang="en-US" sz="1800" dirty="0">
                <a:latin typeface="Monaco" charset="0"/>
                <a:ea typeface="Monaco" charset="0"/>
                <a:cs typeface="Monaco" charset="0"/>
              </a:rPr>
              <a:t>	SELECT *</a:t>
            </a:r>
            <a:br>
              <a:rPr lang="en-US" altLang="en-US" sz="1800" dirty="0">
                <a:latin typeface="Monaco" charset="0"/>
                <a:ea typeface="Monaco" charset="0"/>
                <a:cs typeface="Monaco" charset="0"/>
              </a:rPr>
            </a:br>
            <a:r>
              <a:rPr lang="en-US" altLang="en-US" sz="1800" dirty="0">
                <a:latin typeface="Monaco" charset="0"/>
                <a:ea typeface="Monaco" charset="0"/>
                <a:cs typeface="Monaco" charset="0"/>
              </a:rPr>
              <a:t>	FROM   </a:t>
            </a:r>
            <a:r>
              <a:rPr lang="en-US" altLang="en-US" sz="1800" dirty="0" err="1">
                <a:latin typeface="Monaco" charset="0"/>
                <a:ea typeface="Monaco" charset="0"/>
                <a:cs typeface="Monaco" charset="0"/>
              </a:rPr>
              <a:t>DBEmployee</a:t>
            </a:r>
            <a:br>
              <a:rPr lang="en-US" altLang="en-US" sz="1800" dirty="0">
                <a:latin typeface="Monaco" charset="0"/>
                <a:ea typeface="Monaco" charset="0"/>
                <a:cs typeface="Monaco" charset="0"/>
              </a:rPr>
            </a:br>
            <a:r>
              <a:rPr lang="en-US" altLang="en-US" sz="1800" dirty="0">
                <a:latin typeface="Monaco" charset="0"/>
                <a:ea typeface="Monaco" charset="0"/>
                <a:cs typeface="Monaco" charset="0"/>
              </a:rPr>
              <a:t>	WHERE  gender = 'F';</a:t>
            </a:r>
          </a:p>
          <a:p>
            <a:r>
              <a:rPr lang="en-US" altLang="en-US" sz="2400" dirty="0"/>
              <a:t>Use AND, OR, brackets </a:t>
            </a:r>
            <a:r>
              <a:rPr lang="en-US" altLang="en-US" sz="2400" dirty="0" err="1"/>
              <a:t>etc</a:t>
            </a:r>
            <a:r>
              <a:rPr lang="en-US" altLang="en-US" sz="2400" dirty="0"/>
              <a:t> for multiple conditions</a:t>
            </a:r>
          </a:p>
          <a:p>
            <a:pPr marL="0" indent="0">
              <a:spcBef>
                <a:spcPts val="800"/>
              </a:spcBef>
              <a:buNone/>
            </a:pPr>
            <a:r>
              <a:rPr lang="en-US" altLang="en-US" sz="1800" dirty="0">
                <a:latin typeface="Monaco" charset="0"/>
                <a:ea typeface="Monaco" charset="0"/>
                <a:cs typeface="Monaco" charset="0"/>
              </a:rPr>
              <a:t>	SELECT *</a:t>
            </a:r>
            <a:br>
              <a:rPr lang="en-US" altLang="en-US" sz="1800" dirty="0">
                <a:latin typeface="Monaco" charset="0"/>
                <a:ea typeface="Monaco" charset="0"/>
                <a:cs typeface="Monaco" charset="0"/>
              </a:rPr>
            </a:br>
            <a:r>
              <a:rPr lang="en-US" altLang="en-US" sz="1800" dirty="0">
                <a:latin typeface="Monaco" charset="0"/>
                <a:ea typeface="Monaco" charset="0"/>
                <a:cs typeface="Monaco" charset="0"/>
              </a:rPr>
              <a:t>	FROM   </a:t>
            </a:r>
            <a:r>
              <a:rPr lang="en-US" altLang="en-US" sz="1800" dirty="0" err="1">
                <a:latin typeface="Monaco" charset="0"/>
                <a:ea typeface="Monaco" charset="0"/>
                <a:cs typeface="Monaco" charset="0"/>
              </a:rPr>
              <a:t>DBEmployee</a:t>
            </a:r>
            <a:br>
              <a:rPr lang="en-US" altLang="en-US" sz="1800" dirty="0">
                <a:latin typeface="Monaco" charset="0"/>
                <a:ea typeface="Monaco" charset="0"/>
                <a:cs typeface="Monaco" charset="0"/>
              </a:rPr>
            </a:br>
            <a:r>
              <a:rPr lang="en-US" altLang="en-US" sz="1800" dirty="0">
                <a:latin typeface="Monaco" charset="0"/>
                <a:ea typeface="Monaco" charset="0"/>
                <a:cs typeface="Monaco" charset="0"/>
              </a:rPr>
              <a:t>	WHERE  gender = 'M'</a:t>
            </a:r>
            <a:br>
              <a:rPr lang="en-US" altLang="en-US" sz="1800" dirty="0">
                <a:latin typeface="Monaco" charset="0"/>
                <a:ea typeface="Monaco" charset="0"/>
                <a:cs typeface="Monaco" charset="0"/>
              </a:rPr>
            </a:br>
            <a:r>
              <a:rPr lang="en-US" altLang="en-US" sz="1800" dirty="0">
                <a:latin typeface="Monaco" charset="0"/>
                <a:ea typeface="Monaco" charset="0"/>
                <a:cs typeface="Monaco" charset="0"/>
              </a:rPr>
              <a:t>	AND    </a:t>
            </a:r>
            <a:r>
              <a:rPr lang="en-US" altLang="en-US" sz="1800" dirty="0" err="1">
                <a:latin typeface="Monaco" charset="0"/>
                <a:ea typeface="Monaco" charset="0"/>
                <a:cs typeface="Monaco" charset="0"/>
              </a:rPr>
              <a:t>lastname</a:t>
            </a:r>
            <a:r>
              <a:rPr lang="en-US" altLang="en-US" sz="1800" dirty="0">
                <a:latin typeface="Monaco" charset="0"/>
                <a:ea typeface="Monaco" charset="0"/>
                <a:cs typeface="Monaco" charset="0"/>
              </a:rPr>
              <a:t> = 'Johnson';</a:t>
            </a:r>
            <a:endParaRPr lang="en-GB" altLang="en-US" sz="1800" dirty="0">
              <a:latin typeface="Monaco" charset="0"/>
              <a:ea typeface="Monaco" charset="0"/>
              <a:cs typeface="Monaco" charset="0"/>
            </a:endParaRPr>
          </a:p>
          <a:p>
            <a:endParaRPr lang="en-US" altLang="en-US" dirty="0"/>
          </a:p>
        </p:txBody>
      </p:sp>
      <p:sp>
        <p:nvSpPr>
          <p:cNvPr id="2" name="Date Placeholder 1"/>
          <p:cNvSpPr>
            <a:spLocks noGrp="1"/>
          </p:cNvSpPr>
          <p:nvPr>
            <p:ph type="dt" sz="half" idx="10"/>
          </p:nvPr>
        </p:nvSpPr>
        <p:spPr/>
        <p:txBody>
          <a:bodyPr/>
          <a:lstStyle/>
          <a:p>
            <a:endParaRPr lang="en-GB" dirty="0">
              <a:solidFill>
                <a:prstClr val="black">
                  <a:lumMod val="65000"/>
                  <a:lumOff val="35000"/>
                </a:prstClr>
              </a:solidFill>
            </a:endParaRPr>
          </a:p>
        </p:txBody>
      </p:sp>
      <p:sp>
        <p:nvSpPr>
          <p:cNvPr id="3" name="Footer Placeholder 2"/>
          <p:cNvSpPr>
            <a:spLocks noGrp="1"/>
          </p:cNvSpPr>
          <p:nvPr>
            <p:ph type="ftr" sz="quarter" idx="11"/>
          </p:nvPr>
        </p:nvSpPr>
        <p:spPr/>
        <p:txBody>
          <a:bodyPr/>
          <a:lstStyle/>
          <a:p>
            <a:r>
              <a:rPr lang="en-GB" dirty="0">
                <a:solidFill>
                  <a:prstClr val="black">
                    <a:lumMod val="65000"/>
                    <a:lumOff val="35000"/>
                  </a:prstClr>
                </a:solidFill>
              </a:rPr>
              <a:t>F28DM SQL DML</a:t>
            </a:r>
          </a:p>
        </p:txBody>
      </p:sp>
      <p:sp>
        <p:nvSpPr>
          <p:cNvPr id="4" name="Slide Number Placeholder 3"/>
          <p:cNvSpPr>
            <a:spLocks noGrp="1"/>
          </p:cNvSpPr>
          <p:nvPr>
            <p:ph type="sldNum" sz="quarter" idx="12"/>
          </p:nvPr>
        </p:nvSpPr>
        <p:spPr/>
        <p:txBody>
          <a:bodyPr/>
          <a:lstStyle/>
          <a:p>
            <a:fld id="{8B87F97C-F1BE-0944-AC20-8B895AF93BA4}" type="slidenum">
              <a:rPr lang="en-GB" smtClean="0">
                <a:solidFill>
                  <a:prstClr val="black">
                    <a:lumMod val="65000"/>
                    <a:lumOff val="35000"/>
                  </a:prstClr>
                </a:solidFill>
              </a:rPr>
              <a:pPr/>
              <a:t>9</a:t>
            </a:fld>
            <a:endParaRPr lang="en-GB">
              <a:solidFill>
                <a:prstClr val="black">
                  <a:lumMod val="65000"/>
                  <a:lumOff val="35000"/>
                </a:prstClr>
              </a:solidFill>
            </a:endParaRPr>
          </a:p>
        </p:txBody>
      </p:sp>
    </p:spTree>
    <p:extLst>
      <p:ext uri="{BB962C8B-B14F-4D97-AF65-F5344CB8AC3E}">
        <p14:creationId xmlns:p14="http://schemas.microsoft.com/office/powerpoint/2010/main" val="118370168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OPREFERENCE" val="False"/>
</p:tagLst>
</file>

<file path=ppt/theme/theme1.xml><?xml version="1.0" encoding="utf-8"?>
<a:theme xmlns:a="http://schemas.openxmlformats.org/drawingml/2006/main" name="lectures">
  <a:themeElements>
    <a:clrScheme name="Custom 1">
      <a:dk1>
        <a:sysClr val="windowText" lastClr="000000"/>
      </a:dk1>
      <a:lt1>
        <a:sysClr val="window" lastClr="FFFFFF"/>
      </a:lt1>
      <a:dk2>
        <a:srgbClr val="333333"/>
      </a:dk2>
      <a:lt2>
        <a:srgbClr val="BBC0AC"/>
      </a:lt2>
      <a:accent1>
        <a:srgbClr val="6F8A0F"/>
      </a:accent1>
      <a:accent2>
        <a:srgbClr val="E07602"/>
      </a:accent2>
      <a:accent3>
        <a:srgbClr val="E4C402"/>
      </a:accent3>
      <a:accent4>
        <a:srgbClr val="7DC1EF"/>
      </a:accent4>
      <a:accent5>
        <a:srgbClr val="21449B"/>
      </a:accent5>
      <a:accent6>
        <a:srgbClr val="A2B170"/>
      </a:accent6>
      <a:hlink>
        <a:srgbClr val="8DA440"/>
      </a:hlink>
      <a:folHlink>
        <a:srgbClr val="4C4F3F"/>
      </a:folHlink>
    </a:clrScheme>
    <a:fontScheme name="Perception">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erception">
      <a:fillStyleLst>
        <a:solidFill>
          <a:schemeClr val="phClr"/>
        </a:solidFill>
        <a:solidFill>
          <a:schemeClr val="phClr">
            <a:shade val="90000"/>
          </a:schemeClr>
        </a:solidFill>
        <a:solidFill>
          <a:schemeClr val="phClr">
            <a:shade val="80000"/>
          </a:schemeClr>
        </a:solidFill>
      </a:fillStyleLst>
      <a:lnStyleLst>
        <a:ln w="12700" cap="flat" cmpd="sng" algn="ctr">
          <a:solidFill>
            <a:schemeClr val="phClr">
              <a:satMod val="105000"/>
            </a:schemeClr>
          </a:solidFill>
          <a:prstDash val="solid"/>
        </a:ln>
        <a:ln w="25400" cap="flat" cmpd="sng" algn="ctr">
          <a:solidFill>
            <a:schemeClr val="phClr"/>
          </a:solidFill>
          <a:prstDash val="solid"/>
        </a:ln>
        <a:ln w="25400" cap="flat" cmpd="sng" algn="ctr">
          <a:solidFill>
            <a:schemeClr val="phClr">
              <a:alpha val="80000"/>
            </a:schemeClr>
          </a:solidFill>
          <a:prstDash val="solid"/>
        </a:ln>
      </a:lnStyleLst>
      <a:effectStyleLst>
        <a:effectStyle>
          <a:effectLst/>
        </a:effectStyle>
        <a:effectStyle>
          <a:effectLst/>
          <a:scene3d>
            <a:camera prst="obliqueTopRight"/>
            <a:lightRig rig="threePt" dir="tl"/>
          </a:scene3d>
          <a:sp3d>
            <a:bevelT w="25400" h="25400"/>
          </a:sp3d>
        </a:effectStyle>
        <a:effectStyle>
          <a:effectLst/>
          <a:scene3d>
            <a:camera prst="perspectiveFront" fov="4200000"/>
            <a:lightRig rig="balanced" dir="tl">
              <a:rot lat="0" lon="0" rev="18600000"/>
            </a:lightRig>
          </a:scene3d>
          <a:sp3d prstMaterial="metal">
            <a:bevelT w="63500" h="50800" prst="angle"/>
          </a:sp3d>
        </a:effectStyle>
      </a:effectStyleLst>
      <a:bgFillStyleLst>
        <a:solidFill>
          <a:schemeClr val="phClr">
            <a:tint val="90000"/>
          </a:schemeClr>
        </a:solidFill>
        <a:solidFill>
          <a:schemeClr val="phClr">
            <a:tint val="50000"/>
          </a:schemeClr>
        </a:solidFill>
        <a:solidFill>
          <a:schemeClr val="phClr">
            <a:shade val="60000"/>
          </a:schemeClr>
        </a:soli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lectures" id="{3CC78B15-488E-2A42-85F9-6BE9E4B8B684}" vid="{35102FEB-6D93-1048-826B-F9AA823E68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lectures</Template>
  <TotalTime>29007</TotalTime>
  <Words>2941</Words>
  <Application>Microsoft Macintosh PowerPoint</Application>
  <PresentationFormat>Widescreen</PresentationFormat>
  <Paragraphs>859</Paragraphs>
  <Slides>59</Slides>
  <Notes>26</Notes>
  <HiddenSlides>3</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59</vt:i4>
      </vt:variant>
    </vt:vector>
  </HeadingPairs>
  <TitlesOfParts>
    <vt:vector size="72" baseType="lpstr">
      <vt:lpstr>-webkit-standard</vt:lpstr>
      <vt:lpstr>Arial</vt:lpstr>
      <vt:lpstr>Calibri</vt:lpstr>
      <vt:lpstr>Century Gothic</vt:lpstr>
      <vt:lpstr>Comic Sans MS</vt:lpstr>
      <vt:lpstr>Courier</vt:lpstr>
      <vt:lpstr>Courier New</vt:lpstr>
      <vt:lpstr>inherit</vt:lpstr>
      <vt:lpstr>Monaco</vt:lpstr>
      <vt:lpstr>Nimbus Roman No9 L</vt:lpstr>
      <vt:lpstr>Wingdings</vt:lpstr>
      <vt:lpstr>Wingdings 2</vt:lpstr>
      <vt:lpstr>lectures</vt:lpstr>
      <vt:lpstr>SQL DML: Data Manipulation Language</vt:lpstr>
      <vt:lpstr>Materials released  under CC-BY License</vt:lpstr>
      <vt:lpstr>Topics in this Lecture</vt:lpstr>
      <vt:lpstr>SQL: RECAP</vt:lpstr>
      <vt:lpstr>SQL SELECT STATEMENT SYNTAX</vt:lpstr>
      <vt:lpstr>Company Database</vt:lpstr>
      <vt:lpstr>SELECT-PROJECT SQL query</vt:lpstr>
      <vt:lpstr>SELECT-PROJECT Query Answer</vt:lpstr>
      <vt:lpstr>More Querying Basics</vt:lpstr>
      <vt:lpstr>Expression conditions</vt:lpstr>
      <vt:lpstr>Logical connections: AND, OR, NOT</vt:lpstr>
      <vt:lpstr>Logical Conditions</vt:lpstr>
      <vt:lpstr>PowerPoint Presentation</vt:lpstr>
      <vt:lpstr>PowerPoint Presentation</vt:lpstr>
      <vt:lpstr>Ordering Results</vt:lpstr>
      <vt:lpstr>Duplicate Removal</vt:lpstr>
      <vt:lpstr>Ranges and Value Sets</vt:lpstr>
      <vt:lpstr>Searching for Nulls</vt:lpstr>
      <vt:lpstr>String Matching</vt:lpstr>
      <vt:lpstr>Functions and Operators</vt:lpstr>
      <vt:lpstr>Examples of Functions</vt:lpstr>
      <vt:lpstr>Updating or Removing Rows</vt:lpstr>
      <vt:lpstr>SELECT-PROJECT-JOIN Queries</vt:lpstr>
      <vt:lpstr>Simple S-P-J Query</vt:lpstr>
      <vt:lpstr>Bad S-P-J Query</vt:lpstr>
      <vt:lpstr>INNER JOIN </vt:lpstr>
      <vt:lpstr>Outer Joins</vt:lpstr>
      <vt:lpstr>JOINS: Inner, Outer, Left, Right</vt:lpstr>
      <vt:lpstr>Types of JOIN</vt:lpstr>
      <vt:lpstr>JOIN ON vs WHERE  - which syntax? </vt:lpstr>
      <vt:lpstr>Aliases: Renaming returned attributes</vt:lpstr>
      <vt:lpstr>Aliases: Referencing join attributes</vt:lpstr>
      <vt:lpstr>Self-Join</vt:lpstr>
      <vt:lpstr>Multi-table S-P-J</vt:lpstr>
      <vt:lpstr>Set Operations</vt:lpstr>
      <vt:lpstr>UNION Operator</vt:lpstr>
      <vt:lpstr>Intersection</vt:lpstr>
      <vt:lpstr>Except</vt:lpstr>
      <vt:lpstr>Nested Queries</vt:lpstr>
      <vt:lpstr>Multi-table S-P-J (Revisited)</vt:lpstr>
      <vt:lpstr>SUBQUERY</vt:lpstr>
      <vt:lpstr>Nested Query using IN</vt:lpstr>
      <vt:lpstr>Nested Queries</vt:lpstr>
      <vt:lpstr>Nested Query using NOT IN</vt:lpstr>
      <vt:lpstr>Nested Query using NOT IN</vt:lpstr>
      <vt:lpstr>Existence testing</vt:lpstr>
      <vt:lpstr>NOT EXISTS</vt:lpstr>
      <vt:lpstr>Except using NOT EXIST</vt:lpstr>
      <vt:lpstr>Aggregate Functions</vt:lpstr>
      <vt:lpstr>Aggregate Functions</vt:lpstr>
      <vt:lpstr>Grouping data</vt:lpstr>
      <vt:lpstr>Nested Aggregation</vt:lpstr>
      <vt:lpstr>Restrictions on Groups: HAVING</vt:lpstr>
      <vt:lpstr>GROUP BY</vt:lpstr>
      <vt:lpstr>PowerPoint Presentation</vt:lpstr>
      <vt:lpstr>GROUP BY</vt:lpstr>
      <vt:lpstr>ORDER BY</vt:lpstr>
      <vt:lpstr>ORDER of EXECUTION  (main items)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Gray, Alasdair J G</dc:creator>
  <cp:lastModifiedBy>Bartie, Phil</cp:lastModifiedBy>
  <cp:revision>900</cp:revision>
  <cp:lastPrinted>2019-01-27T01:21:20Z</cp:lastPrinted>
  <dcterms:created xsi:type="dcterms:W3CDTF">2015-12-16T11:50:33Z</dcterms:created>
  <dcterms:modified xsi:type="dcterms:W3CDTF">2019-01-27T01:21:38Z</dcterms:modified>
</cp:coreProperties>
</file>

<file path=docProps/thumbnail.jpeg>
</file>